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harts/chart1.xml" ContentType="application/vnd.openxmlformats-officedocument.drawingml.chart+xml"/>
  <Override PartName="/ppt/drawings/drawing1.xml" ContentType="application/vnd.openxmlformats-officedocument.drawingml.chartshape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8" r:id="rId1"/>
  </p:sldMasterIdLst>
  <p:sldIdLst>
    <p:sldId id="256" r:id="rId2"/>
    <p:sldId id="257" r:id="rId3"/>
    <p:sldId id="258" r:id="rId4"/>
    <p:sldId id="278" r:id="rId5"/>
    <p:sldId id="259" r:id="rId6"/>
    <p:sldId id="261" r:id="rId7"/>
    <p:sldId id="262" r:id="rId8"/>
    <p:sldId id="260" r:id="rId9"/>
    <p:sldId id="271" r:id="rId10"/>
    <p:sldId id="265" r:id="rId11"/>
    <p:sldId id="267" r:id="rId12"/>
    <p:sldId id="277" r:id="rId13"/>
    <p:sldId id="272" r:id="rId14"/>
    <p:sldId id="266" r:id="rId15"/>
    <p:sldId id="279" r:id="rId16"/>
    <p:sldId id="280" r:id="rId17"/>
    <p:sldId id="282" r:id="rId18"/>
    <p:sldId id="281" r:id="rId19"/>
    <p:sldId id="283" r:id="rId20"/>
    <p:sldId id="284" r:id="rId21"/>
    <p:sldId id="285" r:id="rId22"/>
    <p:sldId id="287" r:id="rId23"/>
    <p:sldId id="286" r:id="rId24"/>
    <p:sldId id="289" r:id="rId25"/>
    <p:sldId id="290" r:id="rId26"/>
    <p:sldId id="269" r:id="rId27"/>
    <p:sldId id="274" r:id="rId28"/>
    <p:sldId id="275" r:id="rId29"/>
    <p:sldId id="292" r:id="rId3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p:scale>
          <a:sx n="63" d="100"/>
          <a:sy n="63" d="100"/>
        </p:scale>
        <p:origin x="804" y="1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microsoft.com/office/2015/10/relationships/revisionInfo" Target="revisionInfo.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file:///C:\Users\Susan%20Payne\Dropbox\Three%20Rivers%20Development\Housing%20Study%202017%20-%202020\Reports%20and%20Articles\chart-hmi-and-single-family-housing-starts-201702.xls"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40345542744657"/>
          <c:y val="1.8879222758445516E-2"/>
          <c:w val="0.6949609196734492"/>
          <c:h val="0.75158017179670722"/>
        </c:manualLayout>
      </c:layout>
      <c:lineChart>
        <c:grouping val="standard"/>
        <c:varyColors val="0"/>
        <c:ser>
          <c:idx val="0"/>
          <c:order val="0"/>
          <c:tx>
            <c:strRef>
              <c:f>Sheet1!$B$1</c:f>
              <c:strCache>
                <c:ptCount val="1"/>
                <c:pt idx="0">
                  <c:v>Housing Market Index</c:v>
                </c:pt>
              </c:strCache>
            </c:strRef>
          </c:tx>
          <c:marker>
            <c:symbol val="none"/>
          </c:marker>
          <c:cat>
            <c:strRef>
              <c:f>Sheet1!$A$2:$A$390</c:f>
              <c:strCache>
                <c:ptCount val="385"/>
                <c:pt idx="0">
                  <c:v>Jan-85</c:v>
                </c:pt>
                <c:pt idx="12">
                  <c:v>Jan-86</c:v>
                </c:pt>
                <c:pt idx="24">
                  <c:v>Jan-87</c:v>
                </c:pt>
                <c:pt idx="36">
                  <c:v>Jan-88</c:v>
                </c:pt>
                <c:pt idx="48">
                  <c:v>Jan-89</c:v>
                </c:pt>
                <c:pt idx="60">
                  <c:v>Jan-90</c:v>
                </c:pt>
                <c:pt idx="72">
                  <c:v>Jan-91</c:v>
                </c:pt>
                <c:pt idx="84">
                  <c:v>Jan-92</c:v>
                </c:pt>
                <c:pt idx="96">
                  <c:v>Jan-93</c:v>
                </c:pt>
                <c:pt idx="108">
                  <c:v>Jan-94</c:v>
                </c:pt>
                <c:pt idx="120">
                  <c:v>Jan-95</c:v>
                </c:pt>
                <c:pt idx="132">
                  <c:v>Jan-96</c:v>
                </c:pt>
                <c:pt idx="144">
                  <c:v>Jan-97</c:v>
                </c:pt>
                <c:pt idx="156">
                  <c:v>Jan-98</c:v>
                </c:pt>
                <c:pt idx="168">
                  <c:v>Jan-99</c:v>
                </c:pt>
                <c:pt idx="180">
                  <c:v>Jan-00</c:v>
                </c:pt>
                <c:pt idx="192">
                  <c:v>Jan-01</c:v>
                </c:pt>
                <c:pt idx="204">
                  <c:v>Jan-02</c:v>
                </c:pt>
                <c:pt idx="216">
                  <c:v>Jan-03</c:v>
                </c:pt>
                <c:pt idx="228">
                  <c:v>Jan-04</c:v>
                </c:pt>
                <c:pt idx="240">
                  <c:v>Jan-05</c:v>
                </c:pt>
                <c:pt idx="252">
                  <c:v>Jan-06</c:v>
                </c:pt>
                <c:pt idx="264">
                  <c:v>Jan-07</c:v>
                </c:pt>
                <c:pt idx="276">
                  <c:v>Jan-08</c:v>
                </c:pt>
                <c:pt idx="288">
                  <c:v>Jan-09</c:v>
                </c:pt>
                <c:pt idx="300">
                  <c:v>Jan-10</c:v>
                </c:pt>
                <c:pt idx="312">
                  <c:v>Jan-11</c:v>
                </c:pt>
                <c:pt idx="324">
                  <c:v>Jan-12</c:v>
                </c:pt>
                <c:pt idx="336">
                  <c:v>Jan-13</c:v>
                </c:pt>
                <c:pt idx="348">
                  <c:v>Jan-14</c:v>
                </c:pt>
                <c:pt idx="360">
                  <c:v>Jan-15</c:v>
                </c:pt>
                <c:pt idx="372">
                  <c:v>Jan-16</c:v>
                </c:pt>
                <c:pt idx="384">
                  <c:v>Jan-17</c:v>
                </c:pt>
              </c:strCache>
            </c:strRef>
          </c:cat>
          <c:val>
            <c:numRef>
              <c:f>Sheet1!$B$2:$B$390</c:f>
              <c:numCache>
                <c:formatCode>General</c:formatCode>
                <c:ptCount val="389"/>
                <c:pt idx="0">
                  <c:v>50</c:v>
                </c:pt>
                <c:pt idx="1">
                  <c:v>58</c:v>
                </c:pt>
                <c:pt idx="2">
                  <c:v>54</c:v>
                </c:pt>
                <c:pt idx="3">
                  <c:v>49</c:v>
                </c:pt>
                <c:pt idx="4">
                  <c:v>51</c:v>
                </c:pt>
                <c:pt idx="5">
                  <c:v>54</c:v>
                </c:pt>
                <c:pt idx="6">
                  <c:v>58</c:v>
                </c:pt>
                <c:pt idx="7">
                  <c:v>58</c:v>
                </c:pt>
                <c:pt idx="8">
                  <c:v>56</c:v>
                </c:pt>
                <c:pt idx="9">
                  <c:v>59</c:v>
                </c:pt>
                <c:pt idx="10">
                  <c:v>58</c:v>
                </c:pt>
                <c:pt idx="11">
                  <c:v>57</c:v>
                </c:pt>
                <c:pt idx="12">
                  <c:v>57</c:v>
                </c:pt>
                <c:pt idx="13">
                  <c:v>55</c:v>
                </c:pt>
                <c:pt idx="14">
                  <c:v>57</c:v>
                </c:pt>
                <c:pt idx="15">
                  <c:v>62</c:v>
                </c:pt>
                <c:pt idx="16">
                  <c:v>64</c:v>
                </c:pt>
                <c:pt idx="17">
                  <c:v>65</c:v>
                </c:pt>
                <c:pt idx="18">
                  <c:v>59</c:v>
                </c:pt>
                <c:pt idx="19">
                  <c:v>55</c:v>
                </c:pt>
                <c:pt idx="20">
                  <c:v>57</c:v>
                </c:pt>
                <c:pt idx="21">
                  <c:v>64</c:v>
                </c:pt>
                <c:pt idx="22">
                  <c:v>59</c:v>
                </c:pt>
                <c:pt idx="23">
                  <c:v>64</c:v>
                </c:pt>
                <c:pt idx="24">
                  <c:v>63</c:v>
                </c:pt>
                <c:pt idx="25">
                  <c:v>60</c:v>
                </c:pt>
                <c:pt idx="26">
                  <c:v>60</c:v>
                </c:pt>
                <c:pt idx="27">
                  <c:v>59</c:v>
                </c:pt>
                <c:pt idx="28">
                  <c:v>55</c:v>
                </c:pt>
                <c:pt idx="29">
                  <c:v>56</c:v>
                </c:pt>
                <c:pt idx="30">
                  <c:v>55</c:v>
                </c:pt>
                <c:pt idx="31">
                  <c:v>54</c:v>
                </c:pt>
                <c:pt idx="32">
                  <c:v>52</c:v>
                </c:pt>
                <c:pt idx="33">
                  <c:v>50</c:v>
                </c:pt>
                <c:pt idx="34">
                  <c:v>56</c:v>
                </c:pt>
                <c:pt idx="35">
                  <c:v>51</c:v>
                </c:pt>
                <c:pt idx="36">
                  <c:v>53</c:v>
                </c:pt>
                <c:pt idx="37">
                  <c:v>51</c:v>
                </c:pt>
                <c:pt idx="38">
                  <c:v>51</c:v>
                </c:pt>
                <c:pt idx="39">
                  <c:v>52</c:v>
                </c:pt>
                <c:pt idx="40">
                  <c:v>54</c:v>
                </c:pt>
                <c:pt idx="41">
                  <c:v>49</c:v>
                </c:pt>
                <c:pt idx="42">
                  <c:v>54</c:v>
                </c:pt>
                <c:pt idx="43">
                  <c:v>56</c:v>
                </c:pt>
                <c:pt idx="44">
                  <c:v>53</c:v>
                </c:pt>
                <c:pt idx="45">
                  <c:v>49</c:v>
                </c:pt>
                <c:pt idx="46">
                  <c:v>58</c:v>
                </c:pt>
                <c:pt idx="47">
                  <c:v>60</c:v>
                </c:pt>
                <c:pt idx="48">
                  <c:v>54</c:v>
                </c:pt>
                <c:pt idx="49">
                  <c:v>53</c:v>
                </c:pt>
                <c:pt idx="50">
                  <c:v>48</c:v>
                </c:pt>
                <c:pt idx="51">
                  <c:v>44</c:v>
                </c:pt>
                <c:pt idx="52">
                  <c:v>44</c:v>
                </c:pt>
                <c:pt idx="53">
                  <c:v>45</c:v>
                </c:pt>
                <c:pt idx="54">
                  <c:v>46</c:v>
                </c:pt>
                <c:pt idx="55">
                  <c:v>50</c:v>
                </c:pt>
                <c:pt idx="56">
                  <c:v>51</c:v>
                </c:pt>
                <c:pt idx="57">
                  <c:v>48</c:v>
                </c:pt>
                <c:pt idx="58">
                  <c:v>46</c:v>
                </c:pt>
                <c:pt idx="59">
                  <c:v>43</c:v>
                </c:pt>
                <c:pt idx="60">
                  <c:v>42</c:v>
                </c:pt>
                <c:pt idx="61">
                  <c:v>44</c:v>
                </c:pt>
                <c:pt idx="62">
                  <c:v>40</c:v>
                </c:pt>
                <c:pt idx="63">
                  <c:v>39</c:v>
                </c:pt>
                <c:pt idx="64">
                  <c:v>36</c:v>
                </c:pt>
                <c:pt idx="65">
                  <c:v>36</c:v>
                </c:pt>
                <c:pt idx="66">
                  <c:v>32</c:v>
                </c:pt>
                <c:pt idx="67">
                  <c:v>30</c:v>
                </c:pt>
                <c:pt idx="68">
                  <c:v>31</c:v>
                </c:pt>
                <c:pt idx="69">
                  <c:v>28</c:v>
                </c:pt>
                <c:pt idx="70">
                  <c:v>25</c:v>
                </c:pt>
                <c:pt idx="71">
                  <c:v>22</c:v>
                </c:pt>
                <c:pt idx="72">
                  <c:v>20</c:v>
                </c:pt>
                <c:pt idx="73">
                  <c:v>27</c:v>
                </c:pt>
                <c:pt idx="74">
                  <c:v>36</c:v>
                </c:pt>
                <c:pt idx="75">
                  <c:v>41</c:v>
                </c:pt>
                <c:pt idx="76">
                  <c:v>40</c:v>
                </c:pt>
                <c:pt idx="77">
                  <c:v>42</c:v>
                </c:pt>
                <c:pt idx="78">
                  <c:v>41</c:v>
                </c:pt>
                <c:pt idx="79">
                  <c:v>36</c:v>
                </c:pt>
                <c:pt idx="80">
                  <c:v>37</c:v>
                </c:pt>
                <c:pt idx="81">
                  <c:v>37</c:v>
                </c:pt>
                <c:pt idx="82">
                  <c:v>37</c:v>
                </c:pt>
                <c:pt idx="83">
                  <c:v>35</c:v>
                </c:pt>
                <c:pt idx="84">
                  <c:v>44</c:v>
                </c:pt>
                <c:pt idx="85">
                  <c:v>49</c:v>
                </c:pt>
                <c:pt idx="86">
                  <c:v>46</c:v>
                </c:pt>
                <c:pt idx="87">
                  <c:v>46</c:v>
                </c:pt>
                <c:pt idx="88">
                  <c:v>47</c:v>
                </c:pt>
                <c:pt idx="89">
                  <c:v>45</c:v>
                </c:pt>
                <c:pt idx="90">
                  <c:v>46</c:v>
                </c:pt>
                <c:pt idx="91">
                  <c:v>49</c:v>
                </c:pt>
                <c:pt idx="92">
                  <c:v>48</c:v>
                </c:pt>
                <c:pt idx="93">
                  <c:v>50</c:v>
                </c:pt>
                <c:pt idx="94">
                  <c:v>54</c:v>
                </c:pt>
                <c:pt idx="95">
                  <c:v>56</c:v>
                </c:pt>
                <c:pt idx="96">
                  <c:v>55</c:v>
                </c:pt>
                <c:pt idx="97">
                  <c:v>52</c:v>
                </c:pt>
                <c:pt idx="98">
                  <c:v>53</c:v>
                </c:pt>
                <c:pt idx="99">
                  <c:v>52</c:v>
                </c:pt>
                <c:pt idx="100">
                  <c:v>51</c:v>
                </c:pt>
                <c:pt idx="101">
                  <c:v>53</c:v>
                </c:pt>
                <c:pt idx="102">
                  <c:v>57</c:v>
                </c:pt>
                <c:pt idx="103">
                  <c:v>60</c:v>
                </c:pt>
                <c:pt idx="104">
                  <c:v>62</c:v>
                </c:pt>
                <c:pt idx="105">
                  <c:v>66</c:v>
                </c:pt>
                <c:pt idx="106">
                  <c:v>71</c:v>
                </c:pt>
                <c:pt idx="107">
                  <c:v>71</c:v>
                </c:pt>
                <c:pt idx="108">
                  <c:v>70</c:v>
                </c:pt>
                <c:pt idx="109">
                  <c:v>64</c:v>
                </c:pt>
                <c:pt idx="110">
                  <c:v>61</c:v>
                </c:pt>
                <c:pt idx="111">
                  <c:v>61</c:v>
                </c:pt>
                <c:pt idx="112">
                  <c:v>59</c:v>
                </c:pt>
                <c:pt idx="113">
                  <c:v>57</c:v>
                </c:pt>
                <c:pt idx="114">
                  <c:v>53</c:v>
                </c:pt>
                <c:pt idx="115">
                  <c:v>53</c:v>
                </c:pt>
                <c:pt idx="116">
                  <c:v>50</c:v>
                </c:pt>
                <c:pt idx="117">
                  <c:v>49</c:v>
                </c:pt>
                <c:pt idx="118">
                  <c:v>50</c:v>
                </c:pt>
                <c:pt idx="119">
                  <c:v>43</c:v>
                </c:pt>
                <c:pt idx="120">
                  <c:v>40</c:v>
                </c:pt>
                <c:pt idx="121">
                  <c:v>42</c:v>
                </c:pt>
                <c:pt idx="122">
                  <c:v>40</c:v>
                </c:pt>
                <c:pt idx="123">
                  <c:v>42</c:v>
                </c:pt>
                <c:pt idx="124">
                  <c:v>43</c:v>
                </c:pt>
                <c:pt idx="125">
                  <c:v>45</c:v>
                </c:pt>
                <c:pt idx="126">
                  <c:v>49</c:v>
                </c:pt>
                <c:pt idx="127">
                  <c:v>50</c:v>
                </c:pt>
                <c:pt idx="128">
                  <c:v>51</c:v>
                </c:pt>
                <c:pt idx="129">
                  <c:v>55</c:v>
                </c:pt>
                <c:pt idx="130">
                  <c:v>52</c:v>
                </c:pt>
                <c:pt idx="131">
                  <c:v>53</c:v>
                </c:pt>
                <c:pt idx="132">
                  <c:v>54</c:v>
                </c:pt>
                <c:pt idx="133">
                  <c:v>49</c:v>
                </c:pt>
                <c:pt idx="134">
                  <c:v>59</c:v>
                </c:pt>
                <c:pt idx="135">
                  <c:v>60</c:v>
                </c:pt>
                <c:pt idx="136">
                  <c:v>61</c:v>
                </c:pt>
                <c:pt idx="137">
                  <c:v>59</c:v>
                </c:pt>
                <c:pt idx="138">
                  <c:v>58</c:v>
                </c:pt>
                <c:pt idx="139">
                  <c:v>56</c:v>
                </c:pt>
                <c:pt idx="140">
                  <c:v>55</c:v>
                </c:pt>
                <c:pt idx="141">
                  <c:v>56</c:v>
                </c:pt>
                <c:pt idx="142">
                  <c:v>54</c:v>
                </c:pt>
                <c:pt idx="143">
                  <c:v>55</c:v>
                </c:pt>
                <c:pt idx="144">
                  <c:v>54</c:v>
                </c:pt>
                <c:pt idx="145">
                  <c:v>52</c:v>
                </c:pt>
                <c:pt idx="146">
                  <c:v>57</c:v>
                </c:pt>
                <c:pt idx="147">
                  <c:v>56</c:v>
                </c:pt>
                <c:pt idx="148">
                  <c:v>55</c:v>
                </c:pt>
                <c:pt idx="149">
                  <c:v>56</c:v>
                </c:pt>
                <c:pt idx="150">
                  <c:v>55</c:v>
                </c:pt>
                <c:pt idx="151">
                  <c:v>58</c:v>
                </c:pt>
                <c:pt idx="152">
                  <c:v>59</c:v>
                </c:pt>
                <c:pt idx="153">
                  <c:v>59</c:v>
                </c:pt>
                <c:pt idx="154">
                  <c:v>58</c:v>
                </c:pt>
                <c:pt idx="155">
                  <c:v>60</c:v>
                </c:pt>
                <c:pt idx="156">
                  <c:v>60</c:v>
                </c:pt>
                <c:pt idx="157">
                  <c:v>65</c:v>
                </c:pt>
                <c:pt idx="158">
                  <c:v>66</c:v>
                </c:pt>
                <c:pt idx="159">
                  <c:v>67</c:v>
                </c:pt>
                <c:pt idx="160">
                  <c:v>67</c:v>
                </c:pt>
                <c:pt idx="161">
                  <c:v>70</c:v>
                </c:pt>
                <c:pt idx="162">
                  <c:v>71</c:v>
                </c:pt>
                <c:pt idx="163">
                  <c:v>72</c:v>
                </c:pt>
                <c:pt idx="164">
                  <c:v>71</c:v>
                </c:pt>
                <c:pt idx="165">
                  <c:v>73</c:v>
                </c:pt>
                <c:pt idx="166">
                  <c:v>77</c:v>
                </c:pt>
                <c:pt idx="167">
                  <c:v>78</c:v>
                </c:pt>
                <c:pt idx="168">
                  <c:v>75</c:v>
                </c:pt>
                <c:pt idx="169">
                  <c:v>71</c:v>
                </c:pt>
                <c:pt idx="170">
                  <c:v>71</c:v>
                </c:pt>
                <c:pt idx="171">
                  <c:v>71</c:v>
                </c:pt>
                <c:pt idx="172">
                  <c:v>75</c:v>
                </c:pt>
                <c:pt idx="173">
                  <c:v>77</c:v>
                </c:pt>
                <c:pt idx="174">
                  <c:v>75</c:v>
                </c:pt>
                <c:pt idx="175">
                  <c:v>72</c:v>
                </c:pt>
                <c:pt idx="176">
                  <c:v>72</c:v>
                </c:pt>
                <c:pt idx="177">
                  <c:v>69</c:v>
                </c:pt>
                <c:pt idx="178">
                  <c:v>70</c:v>
                </c:pt>
                <c:pt idx="179">
                  <c:v>70</c:v>
                </c:pt>
                <c:pt idx="180">
                  <c:v>69</c:v>
                </c:pt>
                <c:pt idx="181">
                  <c:v>68</c:v>
                </c:pt>
                <c:pt idx="182">
                  <c:v>64</c:v>
                </c:pt>
                <c:pt idx="183">
                  <c:v>63</c:v>
                </c:pt>
                <c:pt idx="184">
                  <c:v>63</c:v>
                </c:pt>
                <c:pt idx="185">
                  <c:v>58</c:v>
                </c:pt>
                <c:pt idx="186">
                  <c:v>59</c:v>
                </c:pt>
                <c:pt idx="187">
                  <c:v>60</c:v>
                </c:pt>
                <c:pt idx="188">
                  <c:v>60</c:v>
                </c:pt>
                <c:pt idx="189">
                  <c:v>62</c:v>
                </c:pt>
                <c:pt idx="190">
                  <c:v>63</c:v>
                </c:pt>
                <c:pt idx="191">
                  <c:v>57</c:v>
                </c:pt>
                <c:pt idx="192">
                  <c:v>52</c:v>
                </c:pt>
                <c:pt idx="193">
                  <c:v>58</c:v>
                </c:pt>
                <c:pt idx="194">
                  <c:v>60</c:v>
                </c:pt>
                <c:pt idx="195">
                  <c:v>59</c:v>
                </c:pt>
                <c:pt idx="196">
                  <c:v>58</c:v>
                </c:pt>
                <c:pt idx="197">
                  <c:v>59</c:v>
                </c:pt>
                <c:pt idx="198">
                  <c:v>57</c:v>
                </c:pt>
                <c:pt idx="199">
                  <c:v>59</c:v>
                </c:pt>
                <c:pt idx="200">
                  <c:v>55</c:v>
                </c:pt>
                <c:pt idx="201">
                  <c:v>46</c:v>
                </c:pt>
                <c:pt idx="202">
                  <c:v>48</c:v>
                </c:pt>
                <c:pt idx="203">
                  <c:v>55</c:v>
                </c:pt>
                <c:pt idx="204">
                  <c:v>58</c:v>
                </c:pt>
                <c:pt idx="205">
                  <c:v>58</c:v>
                </c:pt>
                <c:pt idx="206">
                  <c:v>62</c:v>
                </c:pt>
                <c:pt idx="207">
                  <c:v>61</c:v>
                </c:pt>
                <c:pt idx="208">
                  <c:v>61</c:v>
                </c:pt>
                <c:pt idx="209">
                  <c:v>61</c:v>
                </c:pt>
                <c:pt idx="210">
                  <c:v>61</c:v>
                </c:pt>
                <c:pt idx="211">
                  <c:v>55</c:v>
                </c:pt>
                <c:pt idx="212">
                  <c:v>63</c:v>
                </c:pt>
                <c:pt idx="213">
                  <c:v>61</c:v>
                </c:pt>
                <c:pt idx="214">
                  <c:v>62</c:v>
                </c:pt>
                <c:pt idx="215">
                  <c:v>63</c:v>
                </c:pt>
                <c:pt idx="216">
                  <c:v>62</c:v>
                </c:pt>
                <c:pt idx="217">
                  <c:v>63</c:v>
                </c:pt>
                <c:pt idx="218">
                  <c:v>56</c:v>
                </c:pt>
                <c:pt idx="219">
                  <c:v>55</c:v>
                </c:pt>
                <c:pt idx="220">
                  <c:v>60</c:v>
                </c:pt>
                <c:pt idx="221">
                  <c:v>63</c:v>
                </c:pt>
                <c:pt idx="222">
                  <c:v>65</c:v>
                </c:pt>
                <c:pt idx="223">
                  <c:v>67</c:v>
                </c:pt>
                <c:pt idx="224">
                  <c:v>67</c:v>
                </c:pt>
                <c:pt idx="225">
                  <c:v>69</c:v>
                </c:pt>
                <c:pt idx="226">
                  <c:v>68</c:v>
                </c:pt>
                <c:pt idx="227">
                  <c:v>69</c:v>
                </c:pt>
                <c:pt idx="228">
                  <c:v>68</c:v>
                </c:pt>
                <c:pt idx="229">
                  <c:v>66</c:v>
                </c:pt>
                <c:pt idx="230">
                  <c:v>66</c:v>
                </c:pt>
                <c:pt idx="231">
                  <c:v>69</c:v>
                </c:pt>
                <c:pt idx="232">
                  <c:v>69</c:v>
                </c:pt>
                <c:pt idx="233">
                  <c:v>68</c:v>
                </c:pt>
                <c:pt idx="234">
                  <c:v>67</c:v>
                </c:pt>
                <c:pt idx="235">
                  <c:v>70</c:v>
                </c:pt>
                <c:pt idx="236">
                  <c:v>67</c:v>
                </c:pt>
                <c:pt idx="237">
                  <c:v>69</c:v>
                </c:pt>
                <c:pt idx="238">
                  <c:v>70</c:v>
                </c:pt>
                <c:pt idx="239">
                  <c:v>71</c:v>
                </c:pt>
                <c:pt idx="240">
                  <c:v>70</c:v>
                </c:pt>
                <c:pt idx="241">
                  <c:v>69</c:v>
                </c:pt>
                <c:pt idx="242">
                  <c:v>70</c:v>
                </c:pt>
                <c:pt idx="243">
                  <c:v>67</c:v>
                </c:pt>
                <c:pt idx="244">
                  <c:v>70</c:v>
                </c:pt>
                <c:pt idx="245">
                  <c:v>72</c:v>
                </c:pt>
                <c:pt idx="246">
                  <c:v>70</c:v>
                </c:pt>
                <c:pt idx="247">
                  <c:v>67</c:v>
                </c:pt>
                <c:pt idx="248">
                  <c:v>65</c:v>
                </c:pt>
                <c:pt idx="249">
                  <c:v>68</c:v>
                </c:pt>
                <c:pt idx="250">
                  <c:v>61</c:v>
                </c:pt>
                <c:pt idx="251">
                  <c:v>57</c:v>
                </c:pt>
                <c:pt idx="252">
                  <c:v>57</c:v>
                </c:pt>
                <c:pt idx="253">
                  <c:v>56</c:v>
                </c:pt>
                <c:pt idx="254">
                  <c:v>54</c:v>
                </c:pt>
                <c:pt idx="255">
                  <c:v>51</c:v>
                </c:pt>
                <c:pt idx="256">
                  <c:v>46</c:v>
                </c:pt>
                <c:pt idx="257">
                  <c:v>42</c:v>
                </c:pt>
                <c:pt idx="258">
                  <c:v>39</c:v>
                </c:pt>
                <c:pt idx="259">
                  <c:v>33</c:v>
                </c:pt>
                <c:pt idx="260">
                  <c:v>30</c:v>
                </c:pt>
                <c:pt idx="261">
                  <c:v>31</c:v>
                </c:pt>
                <c:pt idx="262">
                  <c:v>33</c:v>
                </c:pt>
                <c:pt idx="263">
                  <c:v>33</c:v>
                </c:pt>
                <c:pt idx="264">
                  <c:v>35</c:v>
                </c:pt>
                <c:pt idx="265">
                  <c:v>39</c:v>
                </c:pt>
                <c:pt idx="266">
                  <c:v>36</c:v>
                </c:pt>
                <c:pt idx="267">
                  <c:v>33</c:v>
                </c:pt>
                <c:pt idx="268">
                  <c:v>30</c:v>
                </c:pt>
                <c:pt idx="269">
                  <c:v>28</c:v>
                </c:pt>
                <c:pt idx="270">
                  <c:v>24</c:v>
                </c:pt>
                <c:pt idx="271">
                  <c:v>22</c:v>
                </c:pt>
                <c:pt idx="272">
                  <c:v>20</c:v>
                </c:pt>
                <c:pt idx="273">
                  <c:v>19</c:v>
                </c:pt>
                <c:pt idx="274">
                  <c:v>19</c:v>
                </c:pt>
                <c:pt idx="275">
                  <c:v>18</c:v>
                </c:pt>
                <c:pt idx="276">
                  <c:v>19</c:v>
                </c:pt>
                <c:pt idx="277">
                  <c:v>20</c:v>
                </c:pt>
                <c:pt idx="278">
                  <c:v>20</c:v>
                </c:pt>
                <c:pt idx="279">
                  <c:v>20</c:v>
                </c:pt>
                <c:pt idx="280">
                  <c:v>19</c:v>
                </c:pt>
                <c:pt idx="281">
                  <c:v>18</c:v>
                </c:pt>
                <c:pt idx="282">
                  <c:v>16</c:v>
                </c:pt>
                <c:pt idx="283">
                  <c:v>16</c:v>
                </c:pt>
                <c:pt idx="284">
                  <c:v>17</c:v>
                </c:pt>
                <c:pt idx="285">
                  <c:v>14</c:v>
                </c:pt>
                <c:pt idx="286">
                  <c:v>9</c:v>
                </c:pt>
                <c:pt idx="287">
                  <c:v>9</c:v>
                </c:pt>
                <c:pt idx="288">
                  <c:v>8</c:v>
                </c:pt>
                <c:pt idx="289">
                  <c:v>9</c:v>
                </c:pt>
                <c:pt idx="290">
                  <c:v>9</c:v>
                </c:pt>
                <c:pt idx="291">
                  <c:v>14</c:v>
                </c:pt>
                <c:pt idx="292">
                  <c:v>16</c:v>
                </c:pt>
                <c:pt idx="293">
                  <c:v>15</c:v>
                </c:pt>
                <c:pt idx="294">
                  <c:v>17</c:v>
                </c:pt>
                <c:pt idx="295">
                  <c:v>18</c:v>
                </c:pt>
                <c:pt idx="296">
                  <c:v>19</c:v>
                </c:pt>
                <c:pt idx="297">
                  <c:v>17</c:v>
                </c:pt>
                <c:pt idx="298">
                  <c:v>17</c:v>
                </c:pt>
                <c:pt idx="299">
                  <c:v>16</c:v>
                </c:pt>
                <c:pt idx="300">
                  <c:v>15</c:v>
                </c:pt>
                <c:pt idx="301">
                  <c:v>17</c:v>
                </c:pt>
                <c:pt idx="302">
                  <c:v>15</c:v>
                </c:pt>
                <c:pt idx="303">
                  <c:v>19</c:v>
                </c:pt>
                <c:pt idx="304">
                  <c:v>22</c:v>
                </c:pt>
                <c:pt idx="305">
                  <c:v>16</c:v>
                </c:pt>
                <c:pt idx="306">
                  <c:v>14</c:v>
                </c:pt>
                <c:pt idx="307">
                  <c:v>13</c:v>
                </c:pt>
                <c:pt idx="308">
                  <c:v>13</c:v>
                </c:pt>
                <c:pt idx="309">
                  <c:v>15</c:v>
                </c:pt>
                <c:pt idx="310">
                  <c:v>16</c:v>
                </c:pt>
                <c:pt idx="311">
                  <c:v>16</c:v>
                </c:pt>
                <c:pt idx="312">
                  <c:v>16</c:v>
                </c:pt>
                <c:pt idx="313">
                  <c:v>16</c:v>
                </c:pt>
                <c:pt idx="314">
                  <c:v>17</c:v>
                </c:pt>
                <c:pt idx="315">
                  <c:v>16</c:v>
                </c:pt>
                <c:pt idx="316">
                  <c:v>16</c:v>
                </c:pt>
                <c:pt idx="317">
                  <c:v>13</c:v>
                </c:pt>
                <c:pt idx="318">
                  <c:v>15</c:v>
                </c:pt>
                <c:pt idx="319">
                  <c:v>15</c:v>
                </c:pt>
                <c:pt idx="320">
                  <c:v>14</c:v>
                </c:pt>
                <c:pt idx="321">
                  <c:v>17</c:v>
                </c:pt>
                <c:pt idx="322">
                  <c:v>19</c:v>
                </c:pt>
                <c:pt idx="323">
                  <c:v>21</c:v>
                </c:pt>
                <c:pt idx="324">
                  <c:v>25</c:v>
                </c:pt>
                <c:pt idx="325">
                  <c:v>28</c:v>
                </c:pt>
                <c:pt idx="326">
                  <c:v>28</c:v>
                </c:pt>
                <c:pt idx="327">
                  <c:v>24</c:v>
                </c:pt>
                <c:pt idx="328">
                  <c:v>28</c:v>
                </c:pt>
                <c:pt idx="329">
                  <c:v>29</c:v>
                </c:pt>
                <c:pt idx="330">
                  <c:v>35</c:v>
                </c:pt>
                <c:pt idx="331">
                  <c:v>37</c:v>
                </c:pt>
                <c:pt idx="332">
                  <c:v>40</c:v>
                </c:pt>
                <c:pt idx="333">
                  <c:v>41</c:v>
                </c:pt>
                <c:pt idx="334">
                  <c:v>45</c:v>
                </c:pt>
                <c:pt idx="335">
                  <c:v>47</c:v>
                </c:pt>
                <c:pt idx="336">
                  <c:v>47</c:v>
                </c:pt>
                <c:pt idx="337">
                  <c:v>46</c:v>
                </c:pt>
                <c:pt idx="338">
                  <c:v>44</c:v>
                </c:pt>
                <c:pt idx="339">
                  <c:v>41</c:v>
                </c:pt>
                <c:pt idx="340">
                  <c:v>44</c:v>
                </c:pt>
                <c:pt idx="341">
                  <c:v>51</c:v>
                </c:pt>
                <c:pt idx="342">
                  <c:v>56</c:v>
                </c:pt>
                <c:pt idx="343">
                  <c:v>58</c:v>
                </c:pt>
                <c:pt idx="344">
                  <c:v>57</c:v>
                </c:pt>
                <c:pt idx="345">
                  <c:v>54</c:v>
                </c:pt>
                <c:pt idx="346">
                  <c:v>54</c:v>
                </c:pt>
                <c:pt idx="347">
                  <c:v>57</c:v>
                </c:pt>
                <c:pt idx="348">
                  <c:v>56</c:v>
                </c:pt>
                <c:pt idx="349">
                  <c:v>46</c:v>
                </c:pt>
                <c:pt idx="350">
                  <c:v>46</c:v>
                </c:pt>
                <c:pt idx="351">
                  <c:v>46</c:v>
                </c:pt>
                <c:pt idx="352">
                  <c:v>45</c:v>
                </c:pt>
                <c:pt idx="353">
                  <c:v>49</c:v>
                </c:pt>
                <c:pt idx="354">
                  <c:v>53</c:v>
                </c:pt>
                <c:pt idx="355">
                  <c:v>55</c:v>
                </c:pt>
                <c:pt idx="356">
                  <c:v>59</c:v>
                </c:pt>
                <c:pt idx="357">
                  <c:v>54</c:v>
                </c:pt>
                <c:pt idx="358">
                  <c:v>58</c:v>
                </c:pt>
                <c:pt idx="359">
                  <c:v>58</c:v>
                </c:pt>
                <c:pt idx="360">
                  <c:v>57</c:v>
                </c:pt>
                <c:pt idx="361">
                  <c:v>55</c:v>
                </c:pt>
                <c:pt idx="362">
                  <c:v>52</c:v>
                </c:pt>
                <c:pt idx="363">
                  <c:v>56</c:v>
                </c:pt>
                <c:pt idx="364">
                  <c:v>54</c:v>
                </c:pt>
                <c:pt idx="365">
                  <c:v>60</c:v>
                </c:pt>
                <c:pt idx="366">
                  <c:v>60</c:v>
                </c:pt>
                <c:pt idx="367">
                  <c:v>61</c:v>
                </c:pt>
                <c:pt idx="368">
                  <c:v>61</c:v>
                </c:pt>
                <c:pt idx="369">
                  <c:v>65</c:v>
                </c:pt>
                <c:pt idx="370">
                  <c:v>62</c:v>
                </c:pt>
                <c:pt idx="371">
                  <c:v>60</c:v>
                </c:pt>
                <c:pt idx="372">
                  <c:v>61</c:v>
                </c:pt>
                <c:pt idx="373">
                  <c:v>58</c:v>
                </c:pt>
                <c:pt idx="374">
                  <c:v>58</c:v>
                </c:pt>
                <c:pt idx="375">
                  <c:v>58</c:v>
                </c:pt>
                <c:pt idx="376">
                  <c:v>58</c:v>
                </c:pt>
                <c:pt idx="377">
                  <c:v>60</c:v>
                </c:pt>
                <c:pt idx="378">
                  <c:v>58</c:v>
                </c:pt>
                <c:pt idx="379">
                  <c:v>59</c:v>
                </c:pt>
                <c:pt idx="380">
                  <c:v>65</c:v>
                </c:pt>
                <c:pt idx="381">
                  <c:v>63</c:v>
                </c:pt>
                <c:pt idx="382">
                  <c:v>63</c:v>
                </c:pt>
                <c:pt idx="383">
                  <c:v>69</c:v>
                </c:pt>
                <c:pt idx="384">
                  <c:v>67</c:v>
                </c:pt>
                <c:pt idx="385">
                  <c:v>65</c:v>
                </c:pt>
              </c:numCache>
            </c:numRef>
          </c:val>
          <c:smooth val="0"/>
          <c:extLst>
            <c:ext xmlns:c16="http://schemas.microsoft.com/office/drawing/2014/chart" uri="{C3380CC4-5D6E-409C-BE32-E72D297353CC}">
              <c16:uniqueId val="{00000000-429C-4818-82D9-3BDA69F7FC18}"/>
            </c:ext>
          </c:extLst>
        </c:ser>
        <c:dLbls>
          <c:showLegendKey val="0"/>
          <c:showVal val="0"/>
          <c:showCatName val="0"/>
          <c:showSerName val="0"/>
          <c:showPercent val="0"/>
          <c:showBubbleSize val="0"/>
        </c:dLbls>
        <c:marker val="1"/>
        <c:smooth val="0"/>
        <c:axId val="206098432"/>
        <c:axId val="206100352"/>
      </c:lineChart>
      <c:lineChart>
        <c:grouping val="standard"/>
        <c:varyColors val="0"/>
        <c:ser>
          <c:idx val="1"/>
          <c:order val="1"/>
          <c:tx>
            <c:strRef>
              <c:f>Sheet1!$C$1</c:f>
              <c:strCache>
                <c:ptCount val="1"/>
                <c:pt idx="0">
                  <c:v>Single-Family Starts</c:v>
                </c:pt>
              </c:strCache>
            </c:strRef>
          </c:tx>
          <c:marker>
            <c:symbol val="none"/>
          </c:marker>
          <c:cat>
            <c:strRef>
              <c:f>Sheet1!$A$2:$A$390</c:f>
              <c:strCache>
                <c:ptCount val="385"/>
                <c:pt idx="0">
                  <c:v>Jan-85</c:v>
                </c:pt>
                <c:pt idx="12">
                  <c:v>Jan-86</c:v>
                </c:pt>
                <c:pt idx="24">
                  <c:v>Jan-87</c:v>
                </c:pt>
                <c:pt idx="36">
                  <c:v>Jan-88</c:v>
                </c:pt>
                <c:pt idx="48">
                  <c:v>Jan-89</c:v>
                </c:pt>
                <c:pt idx="60">
                  <c:v>Jan-90</c:v>
                </c:pt>
                <c:pt idx="72">
                  <c:v>Jan-91</c:v>
                </c:pt>
                <c:pt idx="84">
                  <c:v>Jan-92</c:v>
                </c:pt>
                <c:pt idx="96">
                  <c:v>Jan-93</c:v>
                </c:pt>
                <c:pt idx="108">
                  <c:v>Jan-94</c:v>
                </c:pt>
                <c:pt idx="120">
                  <c:v>Jan-95</c:v>
                </c:pt>
                <c:pt idx="132">
                  <c:v>Jan-96</c:v>
                </c:pt>
                <c:pt idx="144">
                  <c:v>Jan-97</c:v>
                </c:pt>
                <c:pt idx="156">
                  <c:v>Jan-98</c:v>
                </c:pt>
                <c:pt idx="168">
                  <c:v>Jan-99</c:v>
                </c:pt>
                <c:pt idx="180">
                  <c:v>Jan-00</c:v>
                </c:pt>
                <c:pt idx="192">
                  <c:v>Jan-01</c:v>
                </c:pt>
                <c:pt idx="204">
                  <c:v>Jan-02</c:v>
                </c:pt>
                <c:pt idx="216">
                  <c:v>Jan-03</c:v>
                </c:pt>
                <c:pt idx="228">
                  <c:v>Jan-04</c:v>
                </c:pt>
                <c:pt idx="240">
                  <c:v>Jan-05</c:v>
                </c:pt>
                <c:pt idx="252">
                  <c:v>Jan-06</c:v>
                </c:pt>
                <c:pt idx="264">
                  <c:v>Jan-07</c:v>
                </c:pt>
                <c:pt idx="276">
                  <c:v>Jan-08</c:v>
                </c:pt>
                <c:pt idx="288">
                  <c:v>Jan-09</c:v>
                </c:pt>
                <c:pt idx="300">
                  <c:v>Jan-10</c:v>
                </c:pt>
                <c:pt idx="312">
                  <c:v>Jan-11</c:v>
                </c:pt>
                <c:pt idx="324">
                  <c:v>Jan-12</c:v>
                </c:pt>
                <c:pt idx="336">
                  <c:v>Jan-13</c:v>
                </c:pt>
                <c:pt idx="348">
                  <c:v>Jan-14</c:v>
                </c:pt>
                <c:pt idx="360">
                  <c:v>Jan-15</c:v>
                </c:pt>
                <c:pt idx="372">
                  <c:v>Jan-16</c:v>
                </c:pt>
                <c:pt idx="384">
                  <c:v>Jan-17</c:v>
                </c:pt>
              </c:strCache>
            </c:strRef>
          </c:cat>
          <c:val>
            <c:numRef>
              <c:f>Sheet1!$C$2:$C$390</c:f>
              <c:numCache>
                <c:formatCode>#,##0</c:formatCode>
                <c:ptCount val="389"/>
                <c:pt idx="0">
                  <c:v>988</c:v>
                </c:pt>
                <c:pt idx="1">
                  <c:v>1077</c:v>
                </c:pt>
                <c:pt idx="2">
                  <c:v>1127</c:v>
                </c:pt>
                <c:pt idx="3">
                  <c:v>1103</c:v>
                </c:pt>
                <c:pt idx="4">
                  <c:v>1027</c:v>
                </c:pt>
                <c:pt idx="5">
                  <c:v>1029</c:v>
                </c:pt>
                <c:pt idx="6">
                  <c:v>1079</c:v>
                </c:pt>
                <c:pt idx="7">
                  <c:v>1078</c:v>
                </c:pt>
                <c:pt idx="8">
                  <c:v>1020</c:v>
                </c:pt>
                <c:pt idx="9">
                  <c:v>1160</c:v>
                </c:pt>
                <c:pt idx="10">
                  <c:v>1040</c:v>
                </c:pt>
                <c:pt idx="11">
                  <c:v>1123</c:v>
                </c:pt>
                <c:pt idx="12">
                  <c:v>1270</c:v>
                </c:pt>
                <c:pt idx="13">
                  <c:v>1143</c:v>
                </c:pt>
                <c:pt idx="14">
                  <c:v>1180</c:v>
                </c:pt>
                <c:pt idx="15">
                  <c:v>1197</c:v>
                </c:pt>
                <c:pt idx="16">
                  <c:v>1228</c:v>
                </c:pt>
                <c:pt idx="17">
                  <c:v>1221</c:v>
                </c:pt>
                <c:pt idx="18">
                  <c:v>1153</c:v>
                </c:pt>
                <c:pt idx="19">
                  <c:v>1194</c:v>
                </c:pt>
                <c:pt idx="20">
                  <c:v>1137</c:v>
                </c:pt>
                <c:pt idx="21">
                  <c:v>1126</c:v>
                </c:pt>
                <c:pt idx="22">
                  <c:v>1113</c:v>
                </c:pt>
                <c:pt idx="23">
                  <c:v>1227</c:v>
                </c:pt>
                <c:pt idx="24">
                  <c:v>1224</c:v>
                </c:pt>
                <c:pt idx="25">
                  <c:v>1282</c:v>
                </c:pt>
                <c:pt idx="26">
                  <c:v>1205</c:v>
                </c:pt>
                <c:pt idx="27">
                  <c:v>1181</c:v>
                </c:pt>
                <c:pt idx="28">
                  <c:v>1141</c:v>
                </c:pt>
                <c:pt idx="29">
                  <c:v>1092</c:v>
                </c:pt>
                <c:pt idx="30">
                  <c:v>1137</c:v>
                </c:pt>
                <c:pt idx="31">
                  <c:v>1120</c:v>
                </c:pt>
                <c:pt idx="32">
                  <c:v>1232</c:v>
                </c:pt>
                <c:pt idx="33">
                  <c:v>1090</c:v>
                </c:pt>
                <c:pt idx="34">
                  <c:v>1112</c:v>
                </c:pt>
                <c:pt idx="35">
                  <c:v>1034</c:v>
                </c:pt>
                <c:pt idx="36">
                  <c:v>924</c:v>
                </c:pt>
                <c:pt idx="37">
                  <c:v>1070</c:v>
                </c:pt>
                <c:pt idx="38">
                  <c:v>1177</c:v>
                </c:pt>
                <c:pt idx="39">
                  <c:v>1072</c:v>
                </c:pt>
                <c:pt idx="40">
                  <c:v>1020</c:v>
                </c:pt>
                <c:pt idx="41">
                  <c:v>1106</c:v>
                </c:pt>
                <c:pt idx="42">
                  <c:v>1061</c:v>
                </c:pt>
                <c:pt idx="43">
                  <c:v>1109</c:v>
                </c:pt>
                <c:pt idx="44">
                  <c:v>1044</c:v>
                </c:pt>
                <c:pt idx="45">
                  <c:v>1139</c:v>
                </c:pt>
                <c:pt idx="46">
                  <c:v>1141</c:v>
                </c:pt>
                <c:pt idx="47">
                  <c:v>1131</c:v>
                </c:pt>
                <c:pt idx="48">
                  <c:v>1149</c:v>
                </c:pt>
                <c:pt idx="49">
                  <c:v>1002</c:v>
                </c:pt>
                <c:pt idx="50">
                  <c:v>982</c:v>
                </c:pt>
                <c:pt idx="51">
                  <c:v>1030</c:v>
                </c:pt>
                <c:pt idx="52">
                  <c:v>989</c:v>
                </c:pt>
                <c:pt idx="53">
                  <c:v>973</c:v>
                </c:pt>
                <c:pt idx="54">
                  <c:v>1027</c:v>
                </c:pt>
                <c:pt idx="55">
                  <c:v>1000</c:v>
                </c:pt>
                <c:pt idx="56">
                  <c:v>966</c:v>
                </c:pt>
                <c:pt idx="57">
                  <c:v>1025</c:v>
                </c:pt>
                <c:pt idx="58">
                  <c:v>1023</c:v>
                </c:pt>
                <c:pt idx="59">
                  <c:v>909</c:v>
                </c:pt>
                <c:pt idx="60">
                  <c:v>1100</c:v>
                </c:pt>
                <c:pt idx="61">
                  <c:v>1102</c:v>
                </c:pt>
                <c:pt idx="62">
                  <c:v>971</c:v>
                </c:pt>
                <c:pt idx="63">
                  <c:v>922</c:v>
                </c:pt>
                <c:pt idx="64">
                  <c:v>893</c:v>
                </c:pt>
                <c:pt idx="65">
                  <c:v>885</c:v>
                </c:pt>
                <c:pt idx="66">
                  <c:v>883</c:v>
                </c:pt>
                <c:pt idx="67">
                  <c:v>827</c:v>
                </c:pt>
                <c:pt idx="68">
                  <c:v>858</c:v>
                </c:pt>
                <c:pt idx="69">
                  <c:v>835</c:v>
                </c:pt>
                <c:pt idx="70">
                  <c:v>780</c:v>
                </c:pt>
                <c:pt idx="71">
                  <c:v>751</c:v>
                </c:pt>
                <c:pt idx="72">
                  <c:v>604</c:v>
                </c:pt>
                <c:pt idx="73">
                  <c:v>755</c:v>
                </c:pt>
                <c:pt idx="74">
                  <c:v>750</c:v>
                </c:pt>
                <c:pt idx="75">
                  <c:v>819</c:v>
                </c:pt>
                <c:pt idx="76">
                  <c:v>839</c:v>
                </c:pt>
                <c:pt idx="77">
                  <c:v>874</c:v>
                </c:pt>
                <c:pt idx="78">
                  <c:v>887</c:v>
                </c:pt>
                <c:pt idx="79">
                  <c:v>882</c:v>
                </c:pt>
                <c:pt idx="80">
                  <c:v>868</c:v>
                </c:pt>
                <c:pt idx="81">
                  <c:v>878</c:v>
                </c:pt>
                <c:pt idx="82">
                  <c:v>916</c:v>
                </c:pt>
                <c:pt idx="83">
                  <c:v>947</c:v>
                </c:pt>
                <c:pt idx="84">
                  <c:v>969</c:v>
                </c:pt>
                <c:pt idx="85">
                  <c:v>1102</c:v>
                </c:pt>
                <c:pt idx="86">
                  <c:v>1037</c:v>
                </c:pt>
                <c:pt idx="87">
                  <c:v>945</c:v>
                </c:pt>
                <c:pt idx="88">
                  <c:v>1038</c:v>
                </c:pt>
                <c:pt idx="89">
                  <c:v>999</c:v>
                </c:pt>
                <c:pt idx="90">
                  <c:v>984</c:v>
                </c:pt>
                <c:pt idx="91">
                  <c:v>1037</c:v>
                </c:pt>
                <c:pt idx="92">
                  <c:v>1024</c:v>
                </c:pt>
                <c:pt idx="93">
                  <c:v>1093</c:v>
                </c:pt>
                <c:pt idx="94">
                  <c:v>1078</c:v>
                </c:pt>
                <c:pt idx="95">
                  <c:v>1075</c:v>
                </c:pt>
                <c:pt idx="96">
                  <c:v>1091</c:v>
                </c:pt>
                <c:pt idx="97">
                  <c:v>1063</c:v>
                </c:pt>
                <c:pt idx="98">
                  <c:v>950</c:v>
                </c:pt>
                <c:pt idx="99">
                  <c:v>1110</c:v>
                </c:pt>
                <c:pt idx="100">
                  <c:v>1128</c:v>
                </c:pt>
                <c:pt idx="101">
                  <c:v>1081</c:v>
                </c:pt>
                <c:pt idx="102">
                  <c:v>1086</c:v>
                </c:pt>
                <c:pt idx="103">
                  <c:v>1162</c:v>
                </c:pt>
                <c:pt idx="104">
                  <c:v>1143</c:v>
                </c:pt>
                <c:pt idx="105">
                  <c:v>1209</c:v>
                </c:pt>
                <c:pt idx="106">
                  <c:v>1228</c:v>
                </c:pt>
                <c:pt idx="107">
                  <c:v>1316</c:v>
                </c:pt>
                <c:pt idx="108">
                  <c:v>1140</c:v>
                </c:pt>
                <c:pt idx="109">
                  <c:v>1133</c:v>
                </c:pt>
                <c:pt idx="110">
                  <c:v>1306</c:v>
                </c:pt>
                <c:pt idx="111">
                  <c:v>1206</c:v>
                </c:pt>
                <c:pt idx="112">
                  <c:v>1244</c:v>
                </c:pt>
                <c:pt idx="113">
                  <c:v>1193</c:v>
                </c:pt>
                <c:pt idx="114">
                  <c:v>1231</c:v>
                </c:pt>
                <c:pt idx="115">
                  <c:v>1149</c:v>
                </c:pt>
                <c:pt idx="116">
                  <c:v>1201</c:v>
                </c:pt>
                <c:pt idx="117">
                  <c:v>1152</c:v>
                </c:pt>
                <c:pt idx="118">
                  <c:v>1187</c:v>
                </c:pt>
                <c:pt idx="119">
                  <c:v>1151</c:v>
                </c:pt>
                <c:pt idx="120">
                  <c:v>1083</c:v>
                </c:pt>
                <c:pt idx="121">
                  <c:v>1053</c:v>
                </c:pt>
                <c:pt idx="122">
                  <c:v>996</c:v>
                </c:pt>
                <c:pt idx="123">
                  <c:v>1013</c:v>
                </c:pt>
                <c:pt idx="124">
                  <c:v>1024</c:v>
                </c:pt>
                <c:pt idx="125">
                  <c:v>1022</c:v>
                </c:pt>
                <c:pt idx="126">
                  <c:v>1133</c:v>
                </c:pt>
                <c:pt idx="127">
                  <c:v>1138</c:v>
                </c:pt>
                <c:pt idx="128">
                  <c:v>1095</c:v>
                </c:pt>
                <c:pt idx="129">
                  <c:v>1128</c:v>
                </c:pt>
                <c:pt idx="130">
                  <c:v>1131</c:v>
                </c:pt>
                <c:pt idx="131">
                  <c:v>1168</c:v>
                </c:pt>
                <c:pt idx="132">
                  <c:v>1143</c:v>
                </c:pt>
                <c:pt idx="133">
                  <c:v>1158</c:v>
                </c:pt>
                <c:pt idx="134">
                  <c:v>1147</c:v>
                </c:pt>
                <c:pt idx="135">
                  <c:v>1211</c:v>
                </c:pt>
                <c:pt idx="136">
                  <c:v>1156</c:v>
                </c:pt>
                <c:pt idx="137">
                  <c:v>1192</c:v>
                </c:pt>
                <c:pt idx="138">
                  <c:v>1151</c:v>
                </c:pt>
                <c:pt idx="139">
                  <c:v>1252</c:v>
                </c:pt>
                <c:pt idx="140">
                  <c:v>1148</c:v>
                </c:pt>
                <c:pt idx="141">
                  <c:v>1113</c:v>
                </c:pt>
                <c:pt idx="142">
                  <c:v>1121</c:v>
                </c:pt>
                <c:pt idx="143">
                  <c:v>1060</c:v>
                </c:pt>
                <c:pt idx="144">
                  <c:v>1108</c:v>
                </c:pt>
                <c:pt idx="145">
                  <c:v>1181</c:v>
                </c:pt>
                <c:pt idx="146">
                  <c:v>1130</c:v>
                </c:pt>
                <c:pt idx="147">
                  <c:v>1124</c:v>
                </c:pt>
                <c:pt idx="148">
                  <c:v>1105</c:v>
                </c:pt>
                <c:pt idx="149">
                  <c:v>1120</c:v>
                </c:pt>
                <c:pt idx="150">
                  <c:v>1133</c:v>
                </c:pt>
                <c:pt idx="151">
                  <c:v>1100</c:v>
                </c:pt>
                <c:pt idx="152">
                  <c:v>1205</c:v>
                </c:pt>
                <c:pt idx="153">
                  <c:v>1127</c:v>
                </c:pt>
                <c:pt idx="154">
                  <c:v>1154</c:v>
                </c:pt>
                <c:pt idx="155">
                  <c:v>1149</c:v>
                </c:pt>
                <c:pt idx="156">
                  <c:v>1227</c:v>
                </c:pt>
                <c:pt idx="157">
                  <c:v>1237</c:v>
                </c:pt>
                <c:pt idx="158">
                  <c:v>1221</c:v>
                </c:pt>
                <c:pt idx="159">
                  <c:v>1230</c:v>
                </c:pt>
                <c:pt idx="160">
                  <c:v>1212</c:v>
                </c:pt>
                <c:pt idx="161">
                  <c:v>1275</c:v>
                </c:pt>
                <c:pt idx="162">
                  <c:v>1300</c:v>
                </c:pt>
                <c:pt idx="163">
                  <c:v>1274</c:v>
                </c:pt>
                <c:pt idx="164">
                  <c:v>1262</c:v>
                </c:pt>
                <c:pt idx="165">
                  <c:v>1298</c:v>
                </c:pt>
                <c:pt idx="166">
                  <c:v>1383</c:v>
                </c:pt>
                <c:pt idx="167">
                  <c:v>1412</c:v>
                </c:pt>
                <c:pt idx="168">
                  <c:v>1349</c:v>
                </c:pt>
                <c:pt idx="169">
                  <c:v>1317</c:v>
                </c:pt>
                <c:pt idx="170">
                  <c:v>1345</c:v>
                </c:pt>
                <c:pt idx="171">
                  <c:v>1220</c:v>
                </c:pt>
                <c:pt idx="172">
                  <c:v>1312</c:v>
                </c:pt>
                <c:pt idx="173">
                  <c:v>1266</c:v>
                </c:pt>
                <c:pt idx="174">
                  <c:v>1308</c:v>
                </c:pt>
                <c:pt idx="175">
                  <c:v>1265</c:v>
                </c:pt>
                <c:pt idx="176">
                  <c:v>1286</c:v>
                </c:pt>
                <c:pt idx="177">
                  <c:v>1310</c:v>
                </c:pt>
                <c:pt idx="178">
                  <c:v>1321</c:v>
                </c:pt>
                <c:pt idx="179">
                  <c:v>1375</c:v>
                </c:pt>
                <c:pt idx="180">
                  <c:v>1268</c:v>
                </c:pt>
                <c:pt idx="181">
                  <c:v>1255</c:v>
                </c:pt>
                <c:pt idx="182">
                  <c:v>1313</c:v>
                </c:pt>
                <c:pt idx="183">
                  <c:v>1275</c:v>
                </c:pt>
                <c:pt idx="184">
                  <c:v>1230</c:v>
                </c:pt>
                <c:pt idx="185">
                  <c:v>1202</c:v>
                </c:pt>
                <c:pt idx="186">
                  <c:v>1142</c:v>
                </c:pt>
                <c:pt idx="187">
                  <c:v>1231</c:v>
                </c:pt>
                <c:pt idx="188">
                  <c:v>1195</c:v>
                </c:pt>
                <c:pt idx="189">
                  <c:v>1235</c:v>
                </c:pt>
                <c:pt idx="190">
                  <c:v>1212</c:v>
                </c:pt>
                <c:pt idx="191">
                  <c:v>1226</c:v>
                </c:pt>
                <c:pt idx="192">
                  <c:v>1275</c:v>
                </c:pt>
                <c:pt idx="193">
                  <c:v>1280</c:v>
                </c:pt>
                <c:pt idx="194">
                  <c:v>1218</c:v>
                </c:pt>
                <c:pt idx="195">
                  <c:v>1311</c:v>
                </c:pt>
                <c:pt idx="196">
                  <c:v>1285</c:v>
                </c:pt>
                <c:pt idx="197">
                  <c:v>1295</c:v>
                </c:pt>
                <c:pt idx="198">
                  <c:v>1298</c:v>
                </c:pt>
                <c:pt idx="199">
                  <c:v>1286</c:v>
                </c:pt>
                <c:pt idx="200">
                  <c:v>1243</c:v>
                </c:pt>
                <c:pt idx="201">
                  <c:v>1240</c:v>
                </c:pt>
                <c:pt idx="202">
                  <c:v>1244</c:v>
                </c:pt>
                <c:pt idx="203">
                  <c:v>1285</c:v>
                </c:pt>
                <c:pt idx="204">
                  <c:v>1318</c:v>
                </c:pt>
                <c:pt idx="205">
                  <c:v>1501</c:v>
                </c:pt>
                <c:pt idx="206">
                  <c:v>1292</c:v>
                </c:pt>
                <c:pt idx="207">
                  <c:v>1277</c:v>
                </c:pt>
                <c:pt idx="208">
                  <c:v>1402</c:v>
                </c:pt>
                <c:pt idx="209">
                  <c:v>1368</c:v>
                </c:pt>
                <c:pt idx="210">
                  <c:v>1323</c:v>
                </c:pt>
                <c:pt idx="211">
                  <c:v>1247</c:v>
                </c:pt>
                <c:pt idx="212">
                  <c:v>1446</c:v>
                </c:pt>
                <c:pt idx="213">
                  <c:v>1352</c:v>
                </c:pt>
                <c:pt idx="214">
                  <c:v>1394</c:v>
                </c:pt>
                <c:pt idx="215">
                  <c:v>1439</c:v>
                </c:pt>
                <c:pt idx="216">
                  <c:v>1537</c:v>
                </c:pt>
                <c:pt idx="217">
                  <c:v>1301</c:v>
                </c:pt>
                <c:pt idx="218">
                  <c:v>1399</c:v>
                </c:pt>
                <c:pt idx="219">
                  <c:v>1374</c:v>
                </c:pt>
                <c:pt idx="220">
                  <c:v>1391</c:v>
                </c:pt>
                <c:pt idx="221">
                  <c:v>1513</c:v>
                </c:pt>
                <c:pt idx="222">
                  <c:v>1535</c:v>
                </c:pt>
                <c:pt idx="223">
                  <c:v>1484</c:v>
                </c:pt>
                <c:pt idx="224">
                  <c:v>1555</c:v>
                </c:pt>
                <c:pt idx="225">
                  <c:v>1631</c:v>
                </c:pt>
                <c:pt idx="226">
                  <c:v>1694</c:v>
                </c:pt>
                <c:pt idx="227">
                  <c:v>1647</c:v>
                </c:pt>
                <c:pt idx="228">
                  <c:v>1560</c:v>
                </c:pt>
                <c:pt idx="229">
                  <c:v>1481</c:v>
                </c:pt>
                <c:pt idx="230">
                  <c:v>1632</c:v>
                </c:pt>
                <c:pt idx="231">
                  <c:v>1646</c:v>
                </c:pt>
                <c:pt idx="232">
                  <c:v>1652</c:v>
                </c:pt>
                <c:pt idx="233">
                  <c:v>1526</c:v>
                </c:pt>
                <c:pt idx="234">
                  <c:v>1675</c:v>
                </c:pt>
                <c:pt idx="235">
                  <c:v>1691</c:v>
                </c:pt>
                <c:pt idx="236">
                  <c:v>1555</c:v>
                </c:pt>
                <c:pt idx="237">
                  <c:v>1660</c:v>
                </c:pt>
                <c:pt idx="238">
                  <c:v>1458</c:v>
                </c:pt>
                <c:pt idx="239">
                  <c:v>1714</c:v>
                </c:pt>
                <c:pt idx="240">
                  <c:v>1739</c:v>
                </c:pt>
                <c:pt idx="241">
                  <c:v>1792</c:v>
                </c:pt>
                <c:pt idx="242">
                  <c:v>1583</c:v>
                </c:pt>
                <c:pt idx="243">
                  <c:v>1658</c:v>
                </c:pt>
                <c:pt idx="244">
                  <c:v>1714</c:v>
                </c:pt>
                <c:pt idx="245">
                  <c:v>1719</c:v>
                </c:pt>
                <c:pt idx="246">
                  <c:v>1724</c:v>
                </c:pt>
                <c:pt idx="247">
                  <c:v>1728</c:v>
                </c:pt>
                <c:pt idx="248">
                  <c:v>1789</c:v>
                </c:pt>
                <c:pt idx="249">
                  <c:v>1740</c:v>
                </c:pt>
                <c:pt idx="250">
                  <c:v>1808</c:v>
                </c:pt>
                <c:pt idx="251">
                  <c:v>1628</c:v>
                </c:pt>
                <c:pt idx="252">
                  <c:v>1823</c:v>
                </c:pt>
                <c:pt idx="253">
                  <c:v>1804</c:v>
                </c:pt>
                <c:pt idx="254">
                  <c:v>1601</c:v>
                </c:pt>
                <c:pt idx="255">
                  <c:v>1511</c:v>
                </c:pt>
                <c:pt idx="256">
                  <c:v>1570</c:v>
                </c:pt>
                <c:pt idx="257">
                  <c:v>1451</c:v>
                </c:pt>
                <c:pt idx="258">
                  <c:v>1424</c:v>
                </c:pt>
                <c:pt idx="259">
                  <c:v>1364</c:v>
                </c:pt>
                <c:pt idx="260">
                  <c:v>1384</c:v>
                </c:pt>
                <c:pt idx="261">
                  <c:v>1212</c:v>
                </c:pt>
                <c:pt idx="262">
                  <c:v>1290</c:v>
                </c:pt>
                <c:pt idx="263">
                  <c:v>1249</c:v>
                </c:pt>
                <c:pt idx="264">
                  <c:v>1130</c:v>
                </c:pt>
                <c:pt idx="265">
                  <c:v>1189</c:v>
                </c:pt>
                <c:pt idx="266">
                  <c:v>1202</c:v>
                </c:pt>
                <c:pt idx="267">
                  <c:v>1197</c:v>
                </c:pt>
                <c:pt idx="268">
                  <c:v>1130</c:v>
                </c:pt>
                <c:pt idx="269">
                  <c:v>1131</c:v>
                </c:pt>
                <c:pt idx="270">
                  <c:v>1042</c:v>
                </c:pt>
                <c:pt idx="271">
                  <c:v>957</c:v>
                </c:pt>
                <c:pt idx="272">
                  <c:v>935</c:v>
                </c:pt>
                <c:pt idx="273">
                  <c:v>878</c:v>
                </c:pt>
                <c:pt idx="274">
                  <c:v>833</c:v>
                </c:pt>
                <c:pt idx="275">
                  <c:v>805</c:v>
                </c:pt>
                <c:pt idx="276">
                  <c:v>773</c:v>
                </c:pt>
                <c:pt idx="277">
                  <c:v>724</c:v>
                </c:pt>
                <c:pt idx="278">
                  <c:v>728</c:v>
                </c:pt>
                <c:pt idx="279">
                  <c:v>682</c:v>
                </c:pt>
                <c:pt idx="280">
                  <c:v>679</c:v>
                </c:pt>
                <c:pt idx="281">
                  <c:v>647</c:v>
                </c:pt>
                <c:pt idx="282">
                  <c:v>615</c:v>
                </c:pt>
                <c:pt idx="283">
                  <c:v>607</c:v>
                </c:pt>
                <c:pt idx="284">
                  <c:v>537</c:v>
                </c:pt>
                <c:pt idx="285">
                  <c:v>542</c:v>
                </c:pt>
                <c:pt idx="286">
                  <c:v>459</c:v>
                </c:pt>
                <c:pt idx="287">
                  <c:v>403</c:v>
                </c:pt>
                <c:pt idx="288">
                  <c:v>358</c:v>
                </c:pt>
                <c:pt idx="289">
                  <c:v>358</c:v>
                </c:pt>
                <c:pt idx="290">
                  <c:v>353</c:v>
                </c:pt>
                <c:pt idx="291">
                  <c:v>387</c:v>
                </c:pt>
                <c:pt idx="292">
                  <c:v>408</c:v>
                </c:pt>
                <c:pt idx="293">
                  <c:v>482</c:v>
                </c:pt>
                <c:pt idx="294">
                  <c:v>509</c:v>
                </c:pt>
                <c:pt idx="295">
                  <c:v>487</c:v>
                </c:pt>
                <c:pt idx="296">
                  <c:v>510</c:v>
                </c:pt>
                <c:pt idx="297">
                  <c:v>476</c:v>
                </c:pt>
                <c:pt idx="298">
                  <c:v>497</c:v>
                </c:pt>
                <c:pt idx="299">
                  <c:v>484</c:v>
                </c:pt>
                <c:pt idx="300" formatCode="General">
                  <c:v>510</c:v>
                </c:pt>
                <c:pt idx="301" formatCode="General">
                  <c:v>526</c:v>
                </c:pt>
                <c:pt idx="302" formatCode="General">
                  <c:v>542</c:v>
                </c:pt>
                <c:pt idx="303" formatCode="General">
                  <c:v>566</c:v>
                </c:pt>
                <c:pt idx="304" formatCode="General">
                  <c:v>457</c:v>
                </c:pt>
                <c:pt idx="305" formatCode="General">
                  <c:v>445</c:v>
                </c:pt>
                <c:pt idx="306" formatCode="General">
                  <c:v>426</c:v>
                </c:pt>
                <c:pt idx="307" formatCode="General">
                  <c:v>417</c:v>
                </c:pt>
                <c:pt idx="308" formatCode="General">
                  <c:v>449</c:v>
                </c:pt>
                <c:pt idx="309" formatCode="General">
                  <c:v>438</c:v>
                </c:pt>
                <c:pt idx="310" formatCode="General">
                  <c:v>452</c:v>
                </c:pt>
                <c:pt idx="311" formatCode="General">
                  <c:v>429</c:v>
                </c:pt>
                <c:pt idx="312" formatCode="General">
                  <c:v>430</c:v>
                </c:pt>
                <c:pt idx="313" formatCode="General">
                  <c:v>391</c:v>
                </c:pt>
                <c:pt idx="314" formatCode="General">
                  <c:v>429</c:v>
                </c:pt>
                <c:pt idx="315" formatCode="General">
                  <c:v>415</c:v>
                </c:pt>
                <c:pt idx="316" formatCode="General">
                  <c:v>414</c:v>
                </c:pt>
                <c:pt idx="317" formatCode="General">
                  <c:v>435</c:v>
                </c:pt>
                <c:pt idx="318" formatCode="General">
                  <c:v>432</c:v>
                </c:pt>
                <c:pt idx="319" formatCode="General">
                  <c:v>422</c:v>
                </c:pt>
                <c:pt idx="320" formatCode="General">
                  <c:v>418</c:v>
                </c:pt>
                <c:pt idx="321" formatCode="General">
                  <c:v>439</c:v>
                </c:pt>
                <c:pt idx="322" formatCode="General">
                  <c:v>465</c:v>
                </c:pt>
                <c:pt idx="323" formatCode="General">
                  <c:v>522</c:v>
                </c:pt>
                <c:pt idx="324" formatCode="General">
                  <c:v>518</c:v>
                </c:pt>
                <c:pt idx="325" formatCode="General">
                  <c:v>466</c:v>
                </c:pt>
                <c:pt idx="326" formatCode="General">
                  <c:v>472</c:v>
                </c:pt>
                <c:pt idx="327" formatCode="General">
                  <c:v>504</c:v>
                </c:pt>
                <c:pt idx="328" formatCode="General">
                  <c:v>518</c:v>
                </c:pt>
                <c:pt idx="329" formatCode="General">
                  <c:v>524</c:v>
                </c:pt>
                <c:pt idx="330" formatCode="General">
                  <c:v>517</c:v>
                </c:pt>
                <c:pt idx="331" formatCode="General">
                  <c:v>536</c:v>
                </c:pt>
                <c:pt idx="332" formatCode="General">
                  <c:v>594</c:v>
                </c:pt>
                <c:pt idx="333" formatCode="General">
                  <c:v>611</c:v>
                </c:pt>
                <c:pt idx="334" formatCode="General">
                  <c:v>569</c:v>
                </c:pt>
                <c:pt idx="335" formatCode="General">
                  <c:v>615</c:v>
                </c:pt>
                <c:pt idx="336" formatCode="General">
                  <c:v>612</c:v>
                </c:pt>
                <c:pt idx="337" formatCode="General">
                  <c:v>663</c:v>
                </c:pt>
                <c:pt idx="338" formatCode="General">
                  <c:v>621</c:v>
                </c:pt>
                <c:pt idx="339" formatCode="General">
                  <c:v>578</c:v>
                </c:pt>
                <c:pt idx="340" formatCode="General">
                  <c:v>602</c:v>
                </c:pt>
                <c:pt idx="341" formatCode="General">
                  <c:v>605</c:v>
                </c:pt>
                <c:pt idx="342" formatCode="General">
                  <c:v>598</c:v>
                </c:pt>
                <c:pt idx="343" formatCode="General">
                  <c:v>624</c:v>
                </c:pt>
                <c:pt idx="344" formatCode="General">
                  <c:v>582</c:v>
                </c:pt>
                <c:pt idx="345" formatCode="General">
                  <c:v>593</c:v>
                </c:pt>
                <c:pt idx="346" formatCode="General">
                  <c:v>712</c:v>
                </c:pt>
                <c:pt idx="347" formatCode="General">
                  <c:v>653</c:v>
                </c:pt>
                <c:pt idx="348" formatCode="General">
                  <c:v>579</c:v>
                </c:pt>
                <c:pt idx="349" formatCode="General">
                  <c:v>596</c:v>
                </c:pt>
                <c:pt idx="350" formatCode="General">
                  <c:v>653</c:v>
                </c:pt>
                <c:pt idx="351" formatCode="General">
                  <c:v>646</c:v>
                </c:pt>
                <c:pt idx="352" formatCode="General">
                  <c:v>638</c:v>
                </c:pt>
                <c:pt idx="353" formatCode="General">
                  <c:v>600</c:v>
                </c:pt>
                <c:pt idx="354" formatCode="General">
                  <c:v>651</c:v>
                </c:pt>
                <c:pt idx="355" formatCode="General">
                  <c:v>639</c:v>
                </c:pt>
                <c:pt idx="356" formatCode="General">
                  <c:v>659</c:v>
                </c:pt>
                <c:pt idx="357" formatCode="General">
                  <c:v>715</c:v>
                </c:pt>
                <c:pt idx="358" formatCode="General">
                  <c:v>661</c:v>
                </c:pt>
                <c:pt idx="359" formatCode="General">
                  <c:v>722</c:v>
                </c:pt>
                <c:pt idx="360" formatCode="General">
                  <c:v>712</c:v>
                </c:pt>
                <c:pt idx="361" formatCode="General">
                  <c:v>591</c:v>
                </c:pt>
                <c:pt idx="362" formatCode="General">
                  <c:v>626</c:v>
                </c:pt>
                <c:pt idx="363" formatCode="General">
                  <c:v>746</c:v>
                </c:pt>
                <c:pt idx="364" formatCode="General">
                  <c:v>694</c:v>
                </c:pt>
                <c:pt idx="365" formatCode="General">
                  <c:v>686</c:v>
                </c:pt>
                <c:pt idx="366" formatCode="General">
                  <c:v>760</c:v>
                </c:pt>
                <c:pt idx="367" formatCode="General">
                  <c:v>731</c:v>
                </c:pt>
                <c:pt idx="368" formatCode="General">
                  <c:v>743</c:v>
                </c:pt>
                <c:pt idx="369" formatCode="General">
                  <c:v>714</c:v>
                </c:pt>
                <c:pt idx="370" formatCode="General">
                  <c:v>786</c:v>
                </c:pt>
                <c:pt idx="371" formatCode="General">
                  <c:v>765</c:v>
                </c:pt>
                <c:pt idx="372" formatCode="#,##0_);\(#,##0\)">
                  <c:v>775</c:v>
                </c:pt>
                <c:pt idx="373" formatCode="#,##0_);\(#,##0\)">
                  <c:v>845</c:v>
                </c:pt>
                <c:pt idx="374" formatCode="#,##0_);\(#,##0\)">
                  <c:v>751</c:v>
                </c:pt>
                <c:pt idx="375" formatCode="#,##0_);\(#,##0\)">
                  <c:v>764</c:v>
                </c:pt>
                <c:pt idx="376" formatCode="#,##0_);\(#,##0\)">
                  <c:v>737</c:v>
                </c:pt>
                <c:pt idx="377" formatCode="#,##0_);\(#,##0\)">
                  <c:v>763</c:v>
                </c:pt>
                <c:pt idx="378" formatCode="#,##0_);\(#,##0\)">
                  <c:v>769</c:v>
                </c:pt>
                <c:pt idx="379" formatCode="#,##0_);\(#,##0\)">
                  <c:v>724</c:v>
                </c:pt>
                <c:pt idx="380" formatCode="#,##0_);\(#,##0\)">
                  <c:v>781</c:v>
                </c:pt>
                <c:pt idx="381" formatCode="#,##0_);\(#,##0\)">
                  <c:v>868</c:v>
                </c:pt>
                <c:pt idx="382" formatCode="#,##0_);\(#,##0\)">
                  <c:v>828</c:v>
                </c:pt>
                <c:pt idx="383" formatCode="#,##0_);\(#,##0\)">
                  <c:v>795</c:v>
                </c:pt>
              </c:numCache>
            </c:numRef>
          </c:val>
          <c:smooth val="0"/>
          <c:extLst>
            <c:ext xmlns:c16="http://schemas.microsoft.com/office/drawing/2014/chart" uri="{C3380CC4-5D6E-409C-BE32-E72D297353CC}">
              <c16:uniqueId val="{00000001-429C-4818-82D9-3BDA69F7FC18}"/>
            </c:ext>
          </c:extLst>
        </c:ser>
        <c:dLbls>
          <c:showLegendKey val="0"/>
          <c:showVal val="0"/>
          <c:showCatName val="0"/>
          <c:showSerName val="0"/>
          <c:showPercent val="0"/>
          <c:showBubbleSize val="0"/>
        </c:dLbls>
        <c:marker val="1"/>
        <c:smooth val="0"/>
        <c:axId val="206101888"/>
        <c:axId val="206105984"/>
      </c:lineChart>
      <c:catAx>
        <c:axId val="206098432"/>
        <c:scaling>
          <c:orientation val="minMax"/>
        </c:scaling>
        <c:delete val="0"/>
        <c:axPos val="b"/>
        <c:numFmt formatCode="General" sourceLinked="1"/>
        <c:majorTickMark val="out"/>
        <c:minorTickMark val="none"/>
        <c:tickLblPos val="nextTo"/>
        <c:txPr>
          <a:bodyPr rot="-2700000" vert="horz"/>
          <a:lstStyle/>
          <a:p>
            <a:pPr>
              <a:defRPr sz="800" b="1"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206100352"/>
        <c:crosses val="autoZero"/>
        <c:auto val="1"/>
        <c:lblAlgn val="ctr"/>
        <c:lblOffset val="100"/>
        <c:tickLblSkip val="12"/>
        <c:noMultiLvlLbl val="0"/>
      </c:catAx>
      <c:valAx>
        <c:axId val="206100352"/>
        <c:scaling>
          <c:orientation val="minMax"/>
          <c:max val="100"/>
        </c:scaling>
        <c:delete val="0"/>
        <c:axPos val="l"/>
        <c:majorGridlines/>
        <c:numFmt formatCode="General" sourceLinked="1"/>
        <c:majorTickMark val="out"/>
        <c:minorTickMark val="none"/>
        <c:tickLblPos val="nextTo"/>
        <c:txPr>
          <a:bodyPr rot="0" vert="horz"/>
          <a:lstStyle/>
          <a:p>
            <a:pPr>
              <a:defRPr sz="800" b="1"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206098432"/>
        <c:crosses val="autoZero"/>
        <c:crossBetween val="between"/>
      </c:valAx>
      <c:catAx>
        <c:axId val="206101888"/>
        <c:scaling>
          <c:orientation val="minMax"/>
        </c:scaling>
        <c:delete val="1"/>
        <c:axPos val="b"/>
        <c:numFmt formatCode="General" sourceLinked="1"/>
        <c:majorTickMark val="out"/>
        <c:minorTickMark val="none"/>
        <c:tickLblPos val="nextTo"/>
        <c:crossAx val="206105984"/>
        <c:crosses val="autoZero"/>
        <c:auto val="1"/>
        <c:lblAlgn val="ctr"/>
        <c:lblOffset val="100"/>
        <c:noMultiLvlLbl val="0"/>
      </c:catAx>
      <c:valAx>
        <c:axId val="206105984"/>
        <c:scaling>
          <c:orientation val="minMax"/>
        </c:scaling>
        <c:delete val="0"/>
        <c:axPos val="r"/>
        <c:numFmt formatCode="#,##0" sourceLinked="1"/>
        <c:majorTickMark val="out"/>
        <c:minorTickMark val="none"/>
        <c:tickLblPos val="nextTo"/>
        <c:txPr>
          <a:bodyPr rot="0" vert="horz"/>
          <a:lstStyle/>
          <a:p>
            <a:pPr>
              <a:defRPr sz="800" b="1" i="0" u="none" strike="noStrike" baseline="0">
                <a:solidFill>
                  <a:srgbClr val="000000"/>
                </a:solidFill>
                <a:latin typeface="Arial" panose="020B0604020202020204" pitchFamily="34" charset="0"/>
                <a:ea typeface="Times New Roman"/>
                <a:cs typeface="Arial" panose="020B0604020202020204" pitchFamily="34" charset="0"/>
              </a:defRPr>
            </a:pPr>
            <a:endParaRPr lang="en-US"/>
          </a:p>
        </c:txPr>
        <c:crossAx val="206101888"/>
        <c:crosses val="max"/>
        <c:crossBetween val="between"/>
      </c:valAx>
      <c:spPr>
        <a:noFill/>
        <a:ln w="25400">
          <a:noFill/>
        </a:ln>
      </c:spPr>
    </c:plotArea>
    <c:legend>
      <c:legendPos val="r"/>
      <c:layout>
        <c:manualLayout>
          <c:xMode val="edge"/>
          <c:yMode val="edge"/>
          <c:x val="0.13240018215016777"/>
          <c:y val="0.66564952420980739"/>
          <c:w val="0.27892902775137385"/>
          <c:h val="7.7777777777777724E-2"/>
        </c:manualLayout>
      </c:layout>
      <c:overlay val="0"/>
      <c:spPr>
        <a:ln>
          <a:solidFill>
            <a:schemeClr val="tx1"/>
          </a:solidFill>
        </a:ln>
      </c:spPr>
      <c:txPr>
        <a:bodyPr/>
        <a:lstStyle/>
        <a:p>
          <a:pPr>
            <a:defRPr sz="810" b="1" i="0" u="none" strike="noStrike" baseline="0">
              <a:solidFill>
                <a:srgbClr val="000000"/>
              </a:solidFill>
              <a:latin typeface="Times New Roman"/>
              <a:ea typeface="Times New Roman"/>
              <a:cs typeface="Times New Roman"/>
            </a:defRPr>
          </a:pPr>
          <a:endParaRPr lang="en-US"/>
        </a:p>
      </c:txPr>
    </c:legend>
    <c:plotVisOnly val="1"/>
    <c:dispBlanksAs val="gap"/>
    <c:showDLblsOverMax val="0"/>
  </c:chart>
  <c:spPr>
    <a:ln>
      <a:noFill/>
    </a:ln>
  </c:spPr>
  <c:txPr>
    <a:bodyPr/>
    <a:lstStyle/>
    <a:p>
      <a:pPr>
        <a:defRPr sz="1050" b="1" i="0" u="none" strike="noStrike" baseline="0">
          <a:solidFill>
            <a:srgbClr val="000000"/>
          </a:solidFill>
          <a:latin typeface="Times New Roman"/>
          <a:ea typeface="Times New Roman"/>
          <a:cs typeface="Times New Roman"/>
        </a:defRPr>
      </a:pPr>
      <a:endParaRPr lang="en-US"/>
    </a:p>
  </c:txPr>
  <c:externalData r:id="rId1">
    <c:autoUpdate val="0"/>
  </c:externalData>
  <c:userShapes r:id="rId2"/>
</c:chartSpace>
</file>

<file path=ppt/diagrams/colors1.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SchemeForSuggestions">
  <dgm:title val="Color Scheme for Suggestions"/>
  <dgm:desc val="Color Scheme for Suggestions"/>
  <dgm:catLst>
    <dgm:cat type="Other" pri="2"/>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bg1">
        <a:lumMod val="95000"/>
      </a:schemeClr>
    </dgm:fillClrLst>
    <dgm:linClrLst>
      <a:schemeClr val="bg1">
        <a:lumMod val="95000"/>
      </a:schemeClr>
    </dgm:linClrLst>
    <dgm:effectClrLst/>
    <dgm:txLinClrLst/>
    <dgm:txFillClrLst meth="repeat">
      <a:schemeClr val="tx1">
        <a:lumMod val="75000"/>
        <a:lumOff val="25000"/>
      </a:schemeClr>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5926E42-88AC-4EE1-BCFD-3ABA5FF1D53C}" type="doc">
      <dgm:prSet loTypeId="urn:microsoft.com/office/officeart/2016/7/layout/BasicLinearProcessNumbered" loCatId="process" qsTypeId="urn:microsoft.com/office/officeart/2005/8/quickstyle/simple5" qsCatId="simple" csTypeId="urn:microsoft.com/office/officeart/2005/8/colors/ColorSchemeForSuggestions" csCatId="other" phldr="1"/>
      <dgm:spPr/>
      <dgm:t>
        <a:bodyPr/>
        <a:lstStyle/>
        <a:p>
          <a:endParaRPr lang="en-US"/>
        </a:p>
      </dgm:t>
    </dgm:pt>
    <dgm:pt modelId="{2416A74B-8481-45A9-A07F-CD65CCCB2201}">
      <dgm:prSet custT="1"/>
      <dgm:spPr/>
      <dgm:t>
        <a:bodyPr/>
        <a:lstStyle/>
        <a:p>
          <a:r>
            <a:rPr lang="en-US" sz="1400" dirty="0"/>
            <a:t>Adopt “Placemaking” </a:t>
          </a:r>
        </a:p>
        <a:p>
          <a:r>
            <a:rPr lang="en-US" sz="1400" dirty="0"/>
            <a:t>as a priority </a:t>
          </a:r>
        </a:p>
      </dgm:t>
    </dgm:pt>
    <dgm:pt modelId="{FBCD4401-9B3A-4646-A3AF-527371289490}" type="parTrans" cxnId="{A14146C7-D4F6-43F6-9AC3-CBB0585DFDCC}">
      <dgm:prSet/>
      <dgm:spPr/>
      <dgm:t>
        <a:bodyPr/>
        <a:lstStyle/>
        <a:p>
          <a:endParaRPr lang="en-US"/>
        </a:p>
      </dgm:t>
    </dgm:pt>
    <dgm:pt modelId="{64D60365-5C0B-42FF-B44C-9F55AA8ED50D}" type="sibTrans" cxnId="{A14146C7-D4F6-43F6-9AC3-CBB0585DFDCC}">
      <dgm:prSet phldrT="1" phldr="0"/>
      <dgm:spPr/>
      <dgm:t>
        <a:bodyPr/>
        <a:lstStyle/>
        <a:p>
          <a:r>
            <a:rPr lang="en-US"/>
            <a:t>1</a:t>
          </a:r>
          <a:endParaRPr lang="en-US" dirty="0"/>
        </a:p>
      </dgm:t>
    </dgm:pt>
    <dgm:pt modelId="{15B496E9-DF71-42FA-88D7-C8B1CF4478B0}">
      <dgm:prSet custT="1"/>
      <dgm:spPr/>
      <dgm:t>
        <a:bodyPr/>
        <a:lstStyle/>
        <a:p>
          <a:r>
            <a:rPr lang="en-US" sz="1400" dirty="0"/>
            <a:t>Focus on vacant, undesirable and aged housing stock to increase inventory in the $90,000 – $225,000 range. Leverage vehicles such as Chemung County Land Bank,  Corning Housing Partnership, Arbor Housing</a:t>
          </a:r>
        </a:p>
      </dgm:t>
    </dgm:pt>
    <dgm:pt modelId="{1C09DFE4-ED23-4963-AE38-D5EEC1A3B47A}" type="parTrans" cxnId="{E301226A-7FC5-4FC9-8026-611886F0183A}">
      <dgm:prSet/>
      <dgm:spPr/>
      <dgm:t>
        <a:bodyPr/>
        <a:lstStyle/>
        <a:p>
          <a:endParaRPr lang="en-US"/>
        </a:p>
      </dgm:t>
    </dgm:pt>
    <dgm:pt modelId="{BFD36D9A-DCCB-4D89-8C5D-8B67BBDD7419}" type="sibTrans" cxnId="{E301226A-7FC5-4FC9-8026-611886F0183A}">
      <dgm:prSet phldrT="2" phldr="0"/>
      <dgm:spPr/>
      <dgm:t>
        <a:bodyPr/>
        <a:lstStyle/>
        <a:p>
          <a:r>
            <a:rPr lang="en-US"/>
            <a:t>2</a:t>
          </a:r>
        </a:p>
      </dgm:t>
    </dgm:pt>
    <dgm:pt modelId="{325DFEA7-63B0-44AB-8A88-DC5A685769F6}">
      <dgm:prSet custT="1"/>
      <dgm:spPr/>
      <dgm:t>
        <a:bodyPr/>
        <a:lstStyle/>
        <a:p>
          <a:r>
            <a:rPr lang="en-US" sz="1400" dirty="0"/>
            <a:t>Create planning and regulatory tools:  update zoning and ordinances, offer tax incentives to convert multi-family properties to original use, offer real property tax exemption </a:t>
          </a:r>
        </a:p>
      </dgm:t>
    </dgm:pt>
    <dgm:pt modelId="{14DD3388-E9C0-4786-873D-6DAA8943D092}" type="parTrans" cxnId="{F0FA7219-A0BB-4F77-9B52-CD5A9E0D586A}">
      <dgm:prSet/>
      <dgm:spPr/>
      <dgm:t>
        <a:bodyPr/>
        <a:lstStyle/>
        <a:p>
          <a:endParaRPr lang="en-US"/>
        </a:p>
      </dgm:t>
    </dgm:pt>
    <dgm:pt modelId="{AF2C66CE-8B5F-4745-A005-CBE7755A2F1C}" type="sibTrans" cxnId="{F0FA7219-A0BB-4F77-9B52-CD5A9E0D586A}">
      <dgm:prSet phldrT="3" phldr="0"/>
      <dgm:spPr/>
      <dgm:t>
        <a:bodyPr/>
        <a:lstStyle/>
        <a:p>
          <a:r>
            <a:rPr lang="en-US"/>
            <a:t>3</a:t>
          </a:r>
          <a:endParaRPr lang="en-US" dirty="0"/>
        </a:p>
      </dgm:t>
    </dgm:pt>
    <dgm:pt modelId="{CFAFC771-2364-446B-BCCD-9BB1D3439952}">
      <dgm:prSet custT="1"/>
      <dgm:spPr/>
      <dgm:t>
        <a:bodyPr/>
        <a:lstStyle/>
        <a:p>
          <a:r>
            <a:rPr lang="en-US" sz="1400" dirty="0"/>
            <a:t>Infuse cash to expand  efforts underway, reduce risk and stimulate private investment: Corning Housing Partnership and Elmira Housing &amp; Neighborhood Revitalization Task Force</a:t>
          </a:r>
        </a:p>
      </dgm:t>
    </dgm:pt>
    <dgm:pt modelId="{03F73979-7E50-4A37-B167-395512C1EBCA}" type="parTrans" cxnId="{C6B233F9-2723-4BF6-80D0-428B57865778}">
      <dgm:prSet/>
      <dgm:spPr/>
      <dgm:t>
        <a:bodyPr/>
        <a:lstStyle/>
        <a:p>
          <a:endParaRPr lang="en-US"/>
        </a:p>
      </dgm:t>
    </dgm:pt>
    <dgm:pt modelId="{3C3918BF-A152-44B6-AB65-301BAB3AE0DE}" type="sibTrans" cxnId="{C6B233F9-2723-4BF6-80D0-428B57865778}">
      <dgm:prSet phldrT="4" phldr="0"/>
      <dgm:spPr/>
      <dgm:t>
        <a:bodyPr/>
        <a:lstStyle/>
        <a:p>
          <a:r>
            <a:rPr lang="en-US"/>
            <a:t>4</a:t>
          </a:r>
          <a:endParaRPr lang="en-US" dirty="0"/>
        </a:p>
      </dgm:t>
    </dgm:pt>
    <dgm:pt modelId="{A4CB6045-6E70-4CDB-B2F2-3199772DC33F}">
      <dgm:prSet/>
      <dgm:spPr/>
      <dgm:t>
        <a:bodyPr/>
        <a:lstStyle/>
        <a:p>
          <a:r>
            <a:rPr lang="en-US"/>
            <a:t>Secure funding to invest in  neighborhood revitalization infrastructure and increase rate of property appreciation</a:t>
          </a:r>
        </a:p>
      </dgm:t>
    </dgm:pt>
    <dgm:pt modelId="{E6355205-A5FD-4789-B083-E4724894DBDF}" type="sibTrans" cxnId="{EB8AF791-532D-4577-8A36-1319ECD32250}">
      <dgm:prSet phldrT="5" phldr="0"/>
      <dgm:spPr/>
      <dgm:t>
        <a:bodyPr/>
        <a:lstStyle/>
        <a:p>
          <a:r>
            <a:rPr lang="en-US"/>
            <a:t>5</a:t>
          </a:r>
        </a:p>
      </dgm:t>
    </dgm:pt>
    <dgm:pt modelId="{60BE30FD-D1AD-447B-B0B3-01657732746C}" type="parTrans" cxnId="{EB8AF791-532D-4577-8A36-1319ECD32250}">
      <dgm:prSet/>
      <dgm:spPr/>
      <dgm:t>
        <a:bodyPr/>
        <a:lstStyle/>
        <a:p>
          <a:endParaRPr lang="en-US"/>
        </a:p>
      </dgm:t>
    </dgm:pt>
    <dgm:pt modelId="{3B800FD2-E9C4-46D5-9A5C-C04886F44717}" type="pres">
      <dgm:prSet presAssocID="{85926E42-88AC-4EE1-BCFD-3ABA5FF1D53C}" presName="Name0" presStyleCnt="0">
        <dgm:presLayoutVars>
          <dgm:animLvl val="lvl"/>
          <dgm:resizeHandles val="exact"/>
        </dgm:presLayoutVars>
      </dgm:prSet>
      <dgm:spPr/>
    </dgm:pt>
    <dgm:pt modelId="{03D81137-AD63-4879-BE4A-3151D9AEF71C}" type="pres">
      <dgm:prSet presAssocID="{2416A74B-8481-45A9-A07F-CD65CCCB2201}" presName="compositeNode" presStyleCnt="0">
        <dgm:presLayoutVars>
          <dgm:bulletEnabled val="1"/>
        </dgm:presLayoutVars>
      </dgm:prSet>
      <dgm:spPr/>
    </dgm:pt>
    <dgm:pt modelId="{47B39CE4-CBB0-4407-933D-368C4F9B8EE8}" type="pres">
      <dgm:prSet presAssocID="{2416A74B-8481-45A9-A07F-CD65CCCB2201}" presName="bgRect" presStyleLbl="bgAccFollowNode1" presStyleIdx="0" presStyleCnt="5" custScaleY="122919"/>
      <dgm:spPr/>
    </dgm:pt>
    <dgm:pt modelId="{59C8B0FC-396E-41FA-9E0A-BDA5DF066860}" type="pres">
      <dgm:prSet presAssocID="{64D60365-5C0B-42FF-B44C-9F55AA8ED50D}" presName="sibTransNodeCircle" presStyleLbl="alignNode1" presStyleIdx="0" presStyleCnt="10" custLinFactNeighborX="5743" custLinFactNeighborY="-20838">
        <dgm:presLayoutVars>
          <dgm:chMax val="0"/>
          <dgm:bulletEnabled/>
        </dgm:presLayoutVars>
      </dgm:prSet>
      <dgm:spPr/>
    </dgm:pt>
    <dgm:pt modelId="{6A82EACE-457E-4BFC-82F5-164C0B497D36}" type="pres">
      <dgm:prSet presAssocID="{2416A74B-8481-45A9-A07F-CD65CCCB2201}" presName="bottomLine" presStyleLbl="alignNode1" presStyleIdx="1" presStyleCnt="10" custLinFactY="235400000" custLinFactNeighborX="496" custLinFactNeighborY="235498611">
        <dgm:presLayoutVars/>
      </dgm:prSet>
      <dgm:spPr/>
    </dgm:pt>
    <dgm:pt modelId="{97514A6A-0D05-4D72-BDCD-7FBD88A39CDE}" type="pres">
      <dgm:prSet presAssocID="{2416A74B-8481-45A9-A07F-CD65CCCB2201}" presName="nodeText" presStyleLbl="bgAccFollowNode1" presStyleIdx="0" presStyleCnt="5">
        <dgm:presLayoutVars>
          <dgm:bulletEnabled val="1"/>
        </dgm:presLayoutVars>
      </dgm:prSet>
      <dgm:spPr/>
    </dgm:pt>
    <dgm:pt modelId="{2FFBD4A8-8E17-4BB8-BF3B-905002123FAC}" type="pres">
      <dgm:prSet presAssocID="{64D60365-5C0B-42FF-B44C-9F55AA8ED50D}" presName="sibTrans" presStyleCnt="0"/>
      <dgm:spPr/>
    </dgm:pt>
    <dgm:pt modelId="{43F2CBBC-688D-446E-AA45-989A7D4B7AB4}" type="pres">
      <dgm:prSet presAssocID="{15B496E9-DF71-42FA-88D7-C8B1CF4478B0}" presName="compositeNode" presStyleCnt="0">
        <dgm:presLayoutVars>
          <dgm:bulletEnabled val="1"/>
        </dgm:presLayoutVars>
      </dgm:prSet>
      <dgm:spPr/>
    </dgm:pt>
    <dgm:pt modelId="{209A6EE7-E4D3-4504-BA84-849CFEFB7965}" type="pres">
      <dgm:prSet presAssocID="{15B496E9-DF71-42FA-88D7-C8B1CF4478B0}" presName="bgRect" presStyleLbl="bgAccFollowNode1" presStyleIdx="1" presStyleCnt="5" custScaleY="124678" custLinFactNeighborY="-1418"/>
      <dgm:spPr/>
    </dgm:pt>
    <dgm:pt modelId="{0C983285-8AC6-4330-8A8E-1B03177C9DBD}" type="pres">
      <dgm:prSet presAssocID="{BFD36D9A-DCCB-4D89-8C5D-8B67BBDD7419}" presName="sibTransNodeCircle" presStyleLbl="alignNode1" presStyleIdx="2" presStyleCnt="10" custLinFactNeighborX="-1182" custLinFactNeighborY="-28359">
        <dgm:presLayoutVars>
          <dgm:chMax val="0"/>
          <dgm:bulletEnabled/>
        </dgm:presLayoutVars>
      </dgm:prSet>
      <dgm:spPr/>
    </dgm:pt>
    <dgm:pt modelId="{CB1EF649-8E76-49FC-BB0E-7C4B9BEC05EE}" type="pres">
      <dgm:prSet presAssocID="{15B496E9-DF71-42FA-88D7-C8B1CF4478B0}" presName="bottomLine" presStyleLbl="alignNode1" presStyleIdx="3" presStyleCnt="10" custLinFactY="228300000" custLinFactNeighborX="496" custLinFactNeighborY="228329166">
        <dgm:presLayoutVars/>
      </dgm:prSet>
      <dgm:spPr/>
    </dgm:pt>
    <dgm:pt modelId="{A850D8A4-5C0D-46BE-B087-89F224CFAC18}" type="pres">
      <dgm:prSet presAssocID="{15B496E9-DF71-42FA-88D7-C8B1CF4478B0}" presName="nodeText" presStyleLbl="bgAccFollowNode1" presStyleIdx="1" presStyleCnt="5">
        <dgm:presLayoutVars>
          <dgm:bulletEnabled val="1"/>
        </dgm:presLayoutVars>
      </dgm:prSet>
      <dgm:spPr/>
    </dgm:pt>
    <dgm:pt modelId="{4AE92F0E-E281-46BB-BEF4-B288ABED59DE}" type="pres">
      <dgm:prSet presAssocID="{BFD36D9A-DCCB-4D89-8C5D-8B67BBDD7419}" presName="sibTrans" presStyleCnt="0"/>
      <dgm:spPr/>
    </dgm:pt>
    <dgm:pt modelId="{5963A77F-C1C1-4EAA-8146-7BAB2CF5CD1C}" type="pres">
      <dgm:prSet presAssocID="{325DFEA7-63B0-44AB-8A88-DC5A685769F6}" presName="compositeNode" presStyleCnt="0">
        <dgm:presLayoutVars>
          <dgm:bulletEnabled val="1"/>
        </dgm:presLayoutVars>
      </dgm:prSet>
      <dgm:spPr/>
    </dgm:pt>
    <dgm:pt modelId="{5DC2ED6D-DF3F-437B-9818-98F41ED7D87C}" type="pres">
      <dgm:prSet presAssocID="{325DFEA7-63B0-44AB-8A88-DC5A685769F6}" presName="bgRect" presStyleLbl="bgAccFollowNode1" presStyleIdx="2" presStyleCnt="5" custScaleY="123866" custLinFactNeighborY="-1063"/>
      <dgm:spPr/>
    </dgm:pt>
    <dgm:pt modelId="{80C9392B-0E36-40F1-96AA-FD2C48915B98}" type="pres">
      <dgm:prSet presAssocID="{AF2C66CE-8B5F-4745-A005-CBE7755A2F1C}" presName="sibTransNodeCircle" presStyleLbl="alignNode1" presStyleIdx="4" presStyleCnt="10" custLinFactNeighborY="-29540">
        <dgm:presLayoutVars>
          <dgm:chMax val="0"/>
          <dgm:bulletEnabled/>
        </dgm:presLayoutVars>
      </dgm:prSet>
      <dgm:spPr/>
    </dgm:pt>
    <dgm:pt modelId="{3C9E1815-4AC1-45C9-AA41-7E4AF7C0DE6F}" type="pres">
      <dgm:prSet presAssocID="{325DFEA7-63B0-44AB-8A88-DC5A685769F6}" presName="bottomLine" presStyleLbl="alignNode1" presStyleIdx="5" presStyleCnt="10" custLinFactY="221159722" custLinFactNeighborY="221200000">
        <dgm:presLayoutVars/>
      </dgm:prSet>
      <dgm:spPr/>
    </dgm:pt>
    <dgm:pt modelId="{284C0A3C-7CCC-445F-8E7C-DD93C667841D}" type="pres">
      <dgm:prSet presAssocID="{325DFEA7-63B0-44AB-8A88-DC5A685769F6}" presName="nodeText" presStyleLbl="bgAccFollowNode1" presStyleIdx="2" presStyleCnt="5">
        <dgm:presLayoutVars>
          <dgm:bulletEnabled val="1"/>
        </dgm:presLayoutVars>
      </dgm:prSet>
      <dgm:spPr/>
    </dgm:pt>
    <dgm:pt modelId="{2D69F013-67C1-434B-A3B0-E77FAB0AA879}" type="pres">
      <dgm:prSet presAssocID="{AF2C66CE-8B5F-4745-A005-CBE7755A2F1C}" presName="sibTrans" presStyleCnt="0"/>
      <dgm:spPr/>
    </dgm:pt>
    <dgm:pt modelId="{571C82DA-C9DD-4F2B-9C7E-7F1508214D89}" type="pres">
      <dgm:prSet presAssocID="{CFAFC771-2364-446B-BCCD-9BB1D3439952}" presName="compositeNode" presStyleCnt="0">
        <dgm:presLayoutVars>
          <dgm:bulletEnabled val="1"/>
        </dgm:presLayoutVars>
      </dgm:prSet>
      <dgm:spPr/>
    </dgm:pt>
    <dgm:pt modelId="{B8F40BE2-EA9D-487E-A346-4E1BE7FF2BDB}" type="pres">
      <dgm:prSet presAssocID="{CFAFC771-2364-446B-BCCD-9BB1D3439952}" presName="bgRect" presStyleLbl="bgAccFollowNode1" presStyleIdx="3" presStyleCnt="5" custScaleY="125046" custLinFactNeighborY="-1772"/>
      <dgm:spPr/>
    </dgm:pt>
    <dgm:pt modelId="{58ECF825-6E84-4BB7-B07D-DC10DFCAE80E}" type="pres">
      <dgm:prSet presAssocID="{3C3918BF-A152-44B6-AB65-301BAB3AE0DE}" presName="sibTransNodeCircle" presStyleLbl="alignNode1" presStyleIdx="6" presStyleCnt="10" custLinFactNeighborX="-2363" custLinFactNeighborY="-31740">
        <dgm:presLayoutVars>
          <dgm:chMax val="0"/>
          <dgm:bulletEnabled/>
        </dgm:presLayoutVars>
      </dgm:prSet>
      <dgm:spPr/>
    </dgm:pt>
    <dgm:pt modelId="{EB90D48F-71C3-4CA3-8CAE-1F290FD45AD0}" type="pres">
      <dgm:prSet presAssocID="{CFAFC771-2364-446B-BCCD-9BB1D3439952}" presName="bottomLine" presStyleLbl="alignNode1" presStyleIdx="7" presStyleCnt="10" custLinFactY="228300000" custLinFactNeighborY="228330556">
        <dgm:presLayoutVars/>
      </dgm:prSet>
      <dgm:spPr/>
    </dgm:pt>
    <dgm:pt modelId="{1AA51A01-1681-4333-83CB-830A81BC282C}" type="pres">
      <dgm:prSet presAssocID="{CFAFC771-2364-446B-BCCD-9BB1D3439952}" presName="nodeText" presStyleLbl="bgAccFollowNode1" presStyleIdx="3" presStyleCnt="5">
        <dgm:presLayoutVars>
          <dgm:bulletEnabled val="1"/>
        </dgm:presLayoutVars>
      </dgm:prSet>
      <dgm:spPr/>
    </dgm:pt>
    <dgm:pt modelId="{613E6E4D-2CD3-43EE-A53C-BFE29489FF8D}" type="pres">
      <dgm:prSet presAssocID="{3C3918BF-A152-44B6-AB65-301BAB3AE0DE}" presName="sibTrans" presStyleCnt="0"/>
      <dgm:spPr/>
    </dgm:pt>
    <dgm:pt modelId="{217D8741-DD93-4ABB-8A33-746904C0CC7F}" type="pres">
      <dgm:prSet presAssocID="{A4CB6045-6E70-4CDB-B2F2-3199772DC33F}" presName="compositeNode" presStyleCnt="0">
        <dgm:presLayoutVars>
          <dgm:bulletEnabled val="1"/>
        </dgm:presLayoutVars>
      </dgm:prSet>
      <dgm:spPr/>
    </dgm:pt>
    <dgm:pt modelId="{0DB745E4-A999-4C0E-B87F-0DBC89B35BA6}" type="pres">
      <dgm:prSet presAssocID="{A4CB6045-6E70-4CDB-B2F2-3199772DC33F}" presName="bgRect" presStyleLbl="bgAccFollowNode1" presStyleIdx="4" presStyleCnt="5" custScaleY="124270" custLinFactNeighborX="-496" custLinFactNeighborY="-1772"/>
      <dgm:spPr/>
    </dgm:pt>
    <dgm:pt modelId="{58642A53-BC2D-4677-9107-CED652E8405F}" type="pres">
      <dgm:prSet presAssocID="{E6355205-A5FD-4789-B083-E4724894DBDF}" presName="sibTransNodeCircle" presStyleLbl="alignNode1" presStyleIdx="8" presStyleCnt="10" custLinFactNeighborX="-6737" custLinFactNeighborY="-35096">
        <dgm:presLayoutVars>
          <dgm:chMax val="0"/>
          <dgm:bulletEnabled/>
        </dgm:presLayoutVars>
      </dgm:prSet>
      <dgm:spPr/>
    </dgm:pt>
    <dgm:pt modelId="{EE9ECEC5-3562-4D76-8697-8E8344ED4AAB}" type="pres">
      <dgm:prSet presAssocID="{A4CB6045-6E70-4CDB-B2F2-3199772DC33F}" presName="bottomLine" presStyleLbl="alignNode1" presStyleIdx="9" presStyleCnt="10" custLinFactY="206900000" custLinFactNeighborX="-1304" custLinFactNeighborY="206920833">
        <dgm:presLayoutVars/>
      </dgm:prSet>
      <dgm:spPr/>
    </dgm:pt>
    <dgm:pt modelId="{92C7BC30-EE26-4DCF-B104-6FB322C092EE}" type="pres">
      <dgm:prSet presAssocID="{A4CB6045-6E70-4CDB-B2F2-3199772DC33F}" presName="nodeText" presStyleLbl="bgAccFollowNode1" presStyleIdx="4" presStyleCnt="5">
        <dgm:presLayoutVars>
          <dgm:bulletEnabled val="1"/>
        </dgm:presLayoutVars>
      </dgm:prSet>
      <dgm:spPr/>
    </dgm:pt>
  </dgm:ptLst>
  <dgm:cxnLst>
    <dgm:cxn modelId="{F0FA7219-A0BB-4F77-9B52-CD5A9E0D586A}" srcId="{85926E42-88AC-4EE1-BCFD-3ABA5FF1D53C}" destId="{325DFEA7-63B0-44AB-8A88-DC5A685769F6}" srcOrd="2" destOrd="0" parTransId="{14DD3388-E9C0-4786-873D-6DAA8943D092}" sibTransId="{AF2C66CE-8B5F-4745-A005-CBE7755A2F1C}"/>
    <dgm:cxn modelId="{CE87D823-34A2-46E8-821D-93C6B07E9BD0}" type="presOf" srcId="{85926E42-88AC-4EE1-BCFD-3ABA5FF1D53C}" destId="{3B800FD2-E9C4-46D5-9A5C-C04886F44717}" srcOrd="0" destOrd="0" presId="urn:microsoft.com/office/officeart/2016/7/layout/BasicLinearProcessNumbered"/>
    <dgm:cxn modelId="{53B9EB26-785F-4DD5-8C45-7BDB122118DB}" type="presOf" srcId="{2416A74B-8481-45A9-A07F-CD65CCCB2201}" destId="{97514A6A-0D05-4D72-BDCD-7FBD88A39CDE}" srcOrd="1" destOrd="0" presId="urn:microsoft.com/office/officeart/2016/7/layout/BasicLinearProcessNumbered"/>
    <dgm:cxn modelId="{50114828-BCDC-4D84-9205-4DFAA5D9C2EA}" type="presOf" srcId="{2416A74B-8481-45A9-A07F-CD65CCCB2201}" destId="{47B39CE4-CBB0-4407-933D-368C4F9B8EE8}" srcOrd="0" destOrd="0" presId="urn:microsoft.com/office/officeart/2016/7/layout/BasicLinearProcessNumbered"/>
    <dgm:cxn modelId="{CCC79242-6EAC-46E1-AA06-2A06C64180B8}" type="presOf" srcId="{E6355205-A5FD-4789-B083-E4724894DBDF}" destId="{58642A53-BC2D-4677-9107-CED652E8405F}" srcOrd="0" destOrd="0" presId="urn:microsoft.com/office/officeart/2016/7/layout/BasicLinearProcessNumbered"/>
    <dgm:cxn modelId="{E301226A-7FC5-4FC9-8026-611886F0183A}" srcId="{85926E42-88AC-4EE1-BCFD-3ABA5FF1D53C}" destId="{15B496E9-DF71-42FA-88D7-C8B1CF4478B0}" srcOrd="1" destOrd="0" parTransId="{1C09DFE4-ED23-4963-AE38-D5EEC1A3B47A}" sibTransId="{BFD36D9A-DCCB-4D89-8C5D-8B67BBDD7419}"/>
    <dgm:cxn modelId="{4A2FB575-201C-4A17-A6D7-3D09326BA32C}" type="presOf" srcId="{A4CB6045-6E70-4CDB-B2F2-3199772DC33F}" destId="{0DB745E4-A999-4C0E-B87F-0DBC89B35BA6}" srcOrd="0" destOrd="0" presId="urn:microsoft.com/office/officeart/2016/7/layout/BasicLinearProcessNumbered"/>
    <dgm:cxn modelId="{8A9AD87C-4EBE-4827-BAAB-2BDF3B7794D9}" type="presOf" srcId="{325DFEA7-63B0-44AB-8A88-DC5A685769F6}" destId="{5DC2ED6D-DF3F-437B-9818-98F41ED7D87C}" srcOrd="0" destOrd="0" presId="urn:microsoft.com/office/officeart/2016/7/layout/BasicLinearProcessNumbered"/>
    <dgm:cxn modelId="{12FECE7F-A540-4772-A32A-562B001A1695}" type="presOf" srcId="{AF2C66CE-8B5F-4745-A005-CBE7755A2F1C}" destId="{80C9392B-0E36-40F1-96AA-FD2C48915B98}" srcOrd="0" destOrd="0" presId="urn:microsoft.com/office/officeart/2016/7/layout/BasicLinearProcessNumbered"/>
    <dgm:cxn modelId="{4C97518B-1091-4957-961F-9B7A6A997A3A}" type="presOf" srcId="{15B496E9-DF71-42FA-88D7-C8B1CF4478B0}" destId="{A850D8A4-5C0D-46BE-B087-89F224CFAC18}" srcOrd="1" destOrd="0" presId="urn:microsoft.com/office/officeart/2016/7/layout/BasicLinearProcessNumbered"/>
    <dgm:cxn modelId="{EB8AF791-532D-4577-8A36-1319ECD32250}" srcId="{85926E42-88AC-4EE1-BCFD-3ABA5FF1D53C}" destId="{A4CB6045-6E70-4CDB-B2F2-3199772DC33F}" srcOrd="4" destOrd="0" parTransId="{60BE30FD-D1AD-447B-B0B3-01657732746C}" sibTransId="{E6355205-A5FD-4789-B083-E4724894DBDF}"/>
    <dgm:cxn modelId="{8920AB9D-93FC-4097-8FD7-66E84C852F6A}" type="presOf" srcId="{CFAFC771-2364-446B-BCCD-9BB1D3439952}" destId="{B8F40BE2-EA9D-487E-A346-4E1BE7FF2BDB}" srcOrd="0" destOrd="0" presId="urn:microsoft.com/office/officeart/2016/7/layout/BasicLinearProcessNumbered"/>
    <dgm:cxn modelId="{B91F0DB3-FD56-4F4C-9ED9-74DE4D13838D}" type="presOf" srcId="{325DFEA7-63B0-44AB-8A88-DC5A685769F6}" destId="{284C0A3C-7CCC-445F-8E7C-DD93C667841D}" srcOrd="1" destOrd="0" presId="urn:microsoft.com/office/officeart/2016/7/layout/BasicLinearProcessNumbered"/>
    <dgm:cxn modelId="{8AB97AC5-A496-4DCD-A325-C45721F2A4FD}" type="presOf" srcId="{BFD36D9A-DCCB-4D89-8C5D-8B67BBDD7419}" destId="{0C983285-8AC6-4330-8A8E-1B03177C9DBD}" srcOrd="0" destOrd="0" presId="urn:microsoft.com/office/officeart/2016/7/layout/BasicLinearProcessNumbered"/>
    <dgm:cxn modelId="{881816C6-08CC-481F-8E9D-3A69B37355ED}" type="presOf" srcId="{A4CB6045-6E70-4CDB-B2F2-3199772DC33F}" destId="{92C7BC30-EE26-4DCF-B104-6FB322C092EE}" srcOrd="1" destOrd="0" presId="urn:microsoft.com/office/officeart/2016/7/layout/BasicLinearProcessNumbered"/>
    <dgm:cxn modelId="{A14146C7-D4F6-43F6-9AC3-CBB0585DFDCC}" srcId="{85926E42-88AC-4EE1-BCFD-3ABA5FF1D53C}" destId="{2416A74B-8481-45A9-A07F-CD65CCCB2201}" srcOrd="0" destOrd="0" parTransId="{FBCD4401-9B3A-4646-A3AF-527371289490}" sibTransId="{64D60365-5C0B-42FF-B44C-9F55AA8ED50D}"/>
    <dgm:cxn modelId="{2E2D6DD1-8E6F-4720-8FAF-198D643B059D}" type="presOf" srcId="{64D60365-5C0B-42FF-B44C-9F55AA8ED50D}" destId="{59C8B0FC-396E-41FA-9E0A-BDA5DF066860}" srcOrd="0" destOrd="0" presId="urn:microsoft.com/office/officeart/2016/7/layout/BasicLinearProcessNumbered"/>
    <dgm:cxn modelId="{6C0FB4D5-B885-41D7-827F-86086A6B6527}" type="presOf" srcId="{3C3918BF-A152-44B6-AB65-301BAB3AE0DE}" destId="{58ECF825-6E84-4BB7-B07D-DC10DFCAE80E}" srcOrd="0" destOrd="0" presId="urn:microsoft.com/office/officeart/2016/7/layout/BasicLinearProcessNumbered"/>
    <dgm:cxn modelId="{1D907FEA-1518-436E-B46F-34A1E38799E7}" type="presOf" srcId="{15B496E9-DF71-42FA-88D7-C8B1CF4478B0}" destId="{209A6EE7-E4D3-4504-BA84-849CFEFB7965}" srcOrd="0" destOrd="0" presId="urn:microsoft.com/office/officeart/2016/7/layout/BasicLinearProcessNumbered"/>
    <dgm:cxn modelId="{BCA074EC-812E-4E49-8A4D-D028ABBE8B92}" type="presOf" srcId="{CFAFC771-2364-446B-BCCD-9BB1D3439952}" destId="{1AA51A01-1681-4333-83CB-830A81BC282C}" srcOrd="1" destOrd="0" presId="urn:microsoft.com/office/officeart/2016/7/layout/BasicLinearProcessNumbered"/>
    <dgm:cxn modelId="{C6B233F9-2723-4BF6-80D0-428B57865778}" srcId="{85926E42-88AC-4EE1-BCFD-3ABA5FF1D53C}" destId="{CFAFC771-2364-446B-BCCD-9BB1D3439952}" srcOrd="3" destOrd="0" parTransId="{03F73979-7E50-4A37-B167-395512C1EBCA}" sibTransId="{3C3918BF-A152-44B6-AB65-301BAB3AE0DE}"/>
    <dgm:cxn modelId="{1C1558DC-A37C-4A71-8502-CD9477A7880E}" type="presParOf" srcId="{3B800FD2-E9C4-46D5-9A5C-C04886F44717}" destId="{03D81137-AD63-4879-BE4A-3151D9AEF71C}" srcOrd="0" destOrd="0" presId="urn:microsoft.com/office/officeart/2016/7/layout/BasicLinearProcessNumbered"/>
    <dgm:cxn modelId="{0FE3661D-CB05-441D-A611-6CDA55E9EB5E}" type="presParOf" srcId="{03D81137-AD63-4879-BE4A-3151D9AEF71C}" destId="{47B39CE4-CBB0-4407-933D-368C4F9B8EE8}" srcOrd="0" destOrd="0" presId="urn:microsoft.com/office/officeart/2016/7/layout/BasicLinearProcessNumbered"/>
    <dgm:cxn modelId="{59607156-7F89-4A31-849F-84F1D11266FF}" type="presParOf" srcId="{03D81137-AD63-4879-BE4A-3151D9AEF71C}" destId="{59C8B0FC-396E-41FA-9E0A-BDA5DF066860}" srcOrd="1" destOrd="0" presId="urn:microsoft.com/office/officeart/2016/7/layout/BasicLinearProcessNumbered"/>
    <dgm:cxn modelId="{743074B7-C977-4BB0-9B34-4112FD0317B3}" type="presParOf" srcId="{03D81137-AD63-4879-BE4A-3151D9AEF71C}" destId="{6A82EACE-457E-4BFC-82F5-164C0B497D36}" srcOrd="2" destOrd="0" presId="urn:microsoft.com/office/officeart/2016/7/layout/BasicLinearProcessNumbered"/>
    <dgm:cxn modelId="{758A8B20-0068-4253-8153-3C5841830B73}" type="presParOf" srcId="{03D81137-AD63-4879-BE4A-3151D9AEF71C}" destId="{97514A6A-0D05-4D72-BDCD-7FBD88A39CDE}" srcOrd="3" destOrd="0" presId="urn:microsoft.com/office/officeart/2016/7/layout/BasicLinearProcessNumbered"/>
    <dgm:cxn modelId="{57A4AF80-C9B1-4239-B322-018F39FF0E9F}" type="presParOf" srcId="{3B800FD2-E9C4-46D5-9A5C-C04886F44717}" destId="{2FFBD4A8-8E17-4BB8-BF3B-905002123FAC}" srcOrd="1" destOrd="0" presId="urn:microsoft.com/office/officeart/2016/7/layout/BasicLinearProcessNumbered"/>
    <dgm:cxn modelId="{445FA8BA-9E15-41F0-98C6-BFC1C3F7E8A4}" type="presParOf" srcId="{3B800FD2-E9C4-46D5-9A5C-C04886F44717}" destId="{43F2CBBC-688D-446E-AA45-989A7D4B7AB4}" srcOrd="2" destOrd="0" presId="urn:microsoft.com/office/officeart/2016/7/layout/BasicLinearProcessNumbered"/>
    <dgm:cxn modelId="{89E33F73-72CB-4E5C-9F8D-08CE214CFEB2}" type="presParOf" srcId="{43F2CBBC-688D-446E-AA45-989A7D4B7AB4}" destId="{209A6EE7-E4D3-4504-BA84-849CFEFB7965}" srcOrd="0" destOrd="0" presId="urn:microsoft.com/office/officeart/2016/7/layout/BasicLinearProcessNumbered"/>
    <dgm:cxn modelId="{E620028E-AD0D-49C0-B8F2-9A48471E6AD4}" type="presParOf" srcId="{43F2CBBC-688D-446E-AA45-989A7D4B7AB4}" destId="{0C983285-8AC6-4330-8A8E-1B03177C9DBD}" srcOrd="1" destOrd="0" presId="urn:microsoft.com/office/officeart/2016/7/layout/BasicLinearProcessNumbered"/>
    <dgm:cxn modelId="{E584BB3B-8DA3-4F7D-9E3C-F521B03C142F}" type="presParOf" srcId="{43F2CBBC-688D-446E-AA45-989A7D4B7AB4}" destId="{CB1EF649-8E76-49FC-BB0E-7C4B9BEC05EE}" srcOrd="2" destOrd="0" presId="urn:microsoft.com/office/officeart/2016/7/layout/BasicLinearProcessNumbered"/>
    <dgm:cxn modelId="{F5CA6097-A6C7-4420-A7FB-15871641F1EB}" type="presParOf" srcId="{43F2CBBC-688D-446E-AA45-989A7D4B7AB4}" destId="{A850D8A4-5C0D-46BE-B087-89F224CFAC18}" srcOrd="3" destOrd="0" presId="urn:microsoft.com/office/officeart/2016/7/layout/BasicLinearProcessNumbered"/>
    <dgm:cxn modelId="{F8D47313-7908-4FF4-9775-90B7F78DB258}" type="presParOf" srcId="{3B800FD2-E9C4-46D5-9A5C-C04886F44717}" destId="{4AE92F0E-E281-46BB-BEF4-B288ABED59DE}" srcOrd="3" destOrd="0" presId="urn:microsoft.com/office/officeart/2016/7/layout/BasicLinearProcessNumbered"/>
    <dgm:cxn modelId="{97CE760F-8685-4341-8CEF-29A30FCBCBF7}" type="presParOf" srcId="{3B800FD2-E9C4-46D5-9A5C-C04886F44717}" destId="{5963A77F-C1C1-4EAA-8146-7BAB2CF5CD1C}" srcOrd="4" destOrd="0" presId="urn:microsoft.com/office/officeart/2016/7/layout/BasicLinearProcessNumbered"/>
    <dgm:cxn modelId="{888C8E73-E309-4485-BD1B-F329144A13C3}" type="presParOf" srcId="{5963A77F-C1C1-4EAA-8146-7BAB2CF5CD1C}" destId="{5DC2ED6D-DF3F-437B-9818-98F41ED7D87C}" srcOrd="0" destOrd="0" presId="urn:microsoft.com/office/officeart/2016/7/layout/BasicLinearProcessNumbered"/>
    <dgm:cxn modelId="{38D4251D-BCC6-4DF9-9E73-6696226B39AB}" type="presParOf" srcId="{5963A77F-C1C1-4EAA-8146-7BAB2CF5CD1C}" destId="{80C9392B-0E36-40F1-96AA-FD2C48915B98}" srcOrd="1" destOrd="0" presId="urn:microsoft.com/office/officeart/2016/7/layout/BasicLinearProcessNumbered"/>
    <dgm:cxn modelId="{F46B7C77-492D-4243-BFA9-1EDEDB5A64EC}" type="presParOf" srcId="{5963A77F-C1C1-4EAA-8146-7BAB2CF5CD1C}" destId="{3C9E1815-4AC1-45C9-AA41-7E4AF7C0DE6F}" srcOrd="2" destOrd="0" presId="urn:microsoft.com/office/officeart/2016/7/layout/BasicLinearProcessNumbered"/>
    <dgm:cxn modelId="{98F98E4F-0944-40CD-9949-87C11A91468E}" type="presParOf" srcId="{5963A77F-C1C1-4EAA-8146-7BAB2CF5CD1C}" destId="{284C0A3C-7CCC-445F-8E7C-DD93C667841D}" srcOrd="3" destOrd="0" presId="urn:microsoft.com/office/officeart/2016/7/layout/BasicLinearProcessNumbered"/>
    <dgm:cxn modelId="{90CBAEFE-8DD9-454B-8978-962264B5EF2E}" type="presParOf" srcId="{3B800FD2-E9C4-46D5-9A5C-C04886F44717}" destId="{2D69F013-67C1-434B-A3B0-E77FAB0AA879}" srcOrd="5" destOrd="0" presId="urn:microsoft.com/office/officeart/2016/7/layout/BasicLinearProcessNumbered"/>
    <dgm:cxn modelId="{7F1A9D15-CE01-41F1-8060-76A9A703FAFA}" type="presParOf" srcId="{3B800FD2-E9C4-46D5-9A5C-C04886F44717}" destId="{571C82DA-C9DD-4F2B-9C7E-7F1508214D89}" srcOrd="6" destOrd="0" presId="urn:microsoft.com/office/officeart/2016/7/layout/BasicLinearProcessNumbered"/>
    <dgm:cxn modelId="{0289DDE0-0855-4987-9234-0CF8E933BD03}" type="presParOf" srcId="{571C82DA-C9DD-4F2B-9C7E-7F1508214D89}" destId="{B8F40BE2-EA9D-487E-A346-4E1BE7FF2BDB}" srcOrd="0" destOrd="0" presId="urn:microsoft.com/office/officeart/2016/7/layout/BasicLinearProcessNumbered"/>
    <dgm:cxn modelId="{C4DF229D-103E-401D-9552-7EEC4982668B}" type="presParOf" srcId="{571C82DA-C9DD-4F2B-9C7E-7F1508214D89}" destId="{58ECF825-6E84-4BB7-B07D-DC10DFCAE80E}" srcOrd="1" destOrd="0" presId="urn:microsoft.com/office/officeart/2016/7/layout/BasicLinearProcessNumbered"/>
    <dgm:cxn modelId="{E41EA6A7-47D6-4610-85B3-9F2E985ECC08}" type="presParOf" srcId="{571C82DA-C9DD-4F2B-9C7E-7F1508214D89}" destId="{EB90D48F-71C3-4CA3-8CAE-1F290FD45AD0}" srcOrd="2" destOrd="0" presId="urn:microsoft.com/office/officeart/2016/7/layout/BasicLinearProcessNumbered"/>
    <dgm:cxn modelId="{F10F0ACC-6A35-45C4-AC4F-020361CDBC2B}" type="presParOf" srcId="{571C82DA-C9DD-4F2B-9C7E-7F1508214D89}" destId="{1AA51A01-1681-4333-83CB-830A81BC282C}" srcOrd="3" destOrd="0" presId="urn:microsoft.com/office/officeart/2016/7/layout/BasicLinearProcessNumbered"/>
    <dgm:cxn modelId="{C36652EA-7635-415B-9A80-8648B27BBA7E}" type="presParOf" srcId="{3B800FD2-E9C4-46D5-9A5C-C04886F44717}" destId="{613E6E4D-2CD3-43EE-A53C-BFE29489FF8D}" srcOrd="7" destOrd="0" presId="urn:microsoft.com/office/officeart/2016/7/layout/BasicLinearProcessNumbered"/>
    <dgm:cxn modelId="{1DE48E7F-CFA5-4210-AFF9-7B3DA34D7072}" type="presParOf" srcId="{3B800FD2-E9C4-46D5-9A5C-C04886F44717}" destId="{217D8741-DD93-4ABB-8A33-746904C0CC7F}" srcOrd="8" destOrd="0" presId="urn:microsoft.com/office/officeart/2016/7/layout/BasicLinearProcessNumbered"/>
    <dgm:cxn modelId="{3910F8E7-3BFD-491E-83D1-6758FB8F16D7}" type="presParOf" srcId="{217D8741-DD93-4ABB-8A33-746904C0CC7F}" destId="{0DB745E4-A999-4C0E-B87F-0DBC89B35BA6}" srcOrd="0" destOrd="0" presId="urn:microsoft.com/office/officeart/2016/7/layout/BasicLinearProcessNumbered"/>
    <dgm:cxn modelId="{69ECC15E-2C3D-4D50-B810-4E90BA8BA35F}" type="presParOf" srcId="{217D8741-DD93-4ABB-8A33-746904C0CC7F}" destId="{58642A53-BC2D-4677-9107-CED652E8405F}" srcOrd="1" destOrd="0" presId="urn:microsoft.com/office/officeart/2016/7/layout/BasicLinearProcessNumbered"/>
    <dgm:cxn modelId="{C14B281F-03E3-4241-AF9C-29EDD8AF6680}" type="presParOf" srcId="{217D8741-DD93-4ABB-8A33-746904C0CC7F}" destId="{EE9ECEC5-3562-4D76-8697-8E8344ED4AAB}" srcOrd="2" destOrd="0" presId="urn:microsoft.com/office/officeart/2016/7/layout/BasicLinearProcessNumbered"/>
    <dgm:cxn modelId="{6664FACE-A60D-4941-8328-9E8DA66013BC}" type="presParOf" srcId="{217D8741-DD93-4ABB-8A33-746904C0CC7F}" destId="{92C7BC30-EE26-4DCF-B104-6FB322C092EE}"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926E42-88AC-4EE1-BCFD-3ABA5FF1D53C}" type="doc">
      <dgm:prSet loTypeId="urn:microsoft.com/office/officeart/2016/7/layout/BasicLinearProcessNumbered" loCatId="process" qsTypeId="urn:microsoft.com/office/officeart/2005/8/quickstyle/simple5" qsCatId="simple" csTypeId="urn:microsoft.com/office/officeart/2005/8/colors/ColorSchemeForSuggestions" csCatId="other" phldr="1"/>
      <dgm:spPr/>
      <dgm:t>
        <a:bodyPr/>
        <a:lstStyle/>
        <a:p>
          <a:endParaRPr lang="en-US"/>
        </a:p>
      </dgm:t>
    </dgm:pt>
    <dgm:pt modelId="{2416A74B-8481-45A9-A07F-CD65CCCB2201}">
      <dgm:prSet custT="1"/>
      <dgm:spPr/>
      <dgm:t>
        <a:bodyPr/>
        <a:lstStyle/>
        <a:p>
          <a:r>
            <a:rPr lang="en-US" sz="1400" u="none" dirty="0"/>
            <a:t>Strengthen capacity of the building sector to undertake construction on the existing 180-200 building lots in the Town of Erwin and others under consideration in Horseheads and Big Flats:  p</a:t>
          </a:r>
          <a:r>
            <a:rPr lang="en-US" sz="1400" dirty="0"/>
            <a:t>roperty tax incentives; financing packages that provide small builders with the financial capacity; attract mid-scale building companies that have the capacity to undertake 20+ new house construction</a:t>
          </a:r>
        </a:p>
      </dgm:t>
    </dgm:pt>
    <dgm:pt modelId="{FBCD4401-9B3A-4646-A3AF-527371289490}" type="parTrans" cxnId="{A14146C7-D4F6-43F6-9AC3-CBB0585DFDCC}">
      <dgm:prSet/>
      <dgm:spPr/>
      <dgm:t>
        <a:bodyPr/>
        <a:lstStyle/>
        <a:p>
          <a:endParaRPr lang="en-US"/>
        </a:p>
      </dgm:t>
    </dgm:pt>
    <dgm:pt modelId="{64D60365-5C0B-42FF-B44C-9F55AA8ED50D}" type="sibTrans" cxnId="{A14146C7-D4F6-43F6-9AC3-CBB0585DFDCC}">
      <dgm:prSet phldrT="1" phldr="0"/>
      <dgm:spPr/>
      <dgm:t>
        <a:bodyPr/>
        <a:lstStyle/>
        <a:p>
          <a:r>
            <a:rPr lang="en-US"/>
            <a:t>1</a:t>
          </a:r>
        </a:p>
      </dgm:t>
    </dgm:pt>
    <dgm:pt modelId="{325DFEA7-63B0-44AB-8A88-DC5A685769F6}">
      <dgm:prSet/>
      <dgm:spPr/>
      <dgm:t>
        <a:bodyPr/>
        <a:lstStyle/>
        <a:p>
          <a:r>
            <a:rPr lang="en-US" u="none"/>
            <a:t>Attract private investment and pursue gap financing sources to take advantage of opportunities for construction in the dense urban area on properties targeted for demolition and redevelopment</a:t>
          </a:r>
          <a:endParaRPr lang="en-US"/>
        </a:p>
      </dgm:t>
    </dgm:pt>
    <dgm:pt modelId="{14DD3388-E9C0-4786-873D-6DAA8943D092}" type="parTrans" cxnId="{F0FA7219-A0BB-4F77-9B52-CD5A9E0D586A}">
      <dgm:prSet/>
      <dgm:spPr/>
      <dgm:t>
        <a:bodyPr/>
        <a:lstStyle/>
        <a:p>
          <a:endParaRPr lang="en-US"/>
        </a:p>
      </dgm:t>
    </dgm:pt>
    <dgm:pt modelId="{AF2C66CE-8B5F-4745-A005-CBE7755A2F1C}" type="sibTrans" cxnId="{F0FA7219-A0BB-4F77-9B52-CD5A9E0D586A}">
      <dgm:prSet phldrT="2" phldr="0"/>
      <dgm:spPr/>
      <dgm:t>
        <a:bodyPr/>
        <a:lstStyle/>
        <a:p>
          <a:r>
            <a:rPr lang="en-US"/>
            <a:t>2</a:t>
          </a:r>
          <a:endParaRPr lang="en-US" dirty="0"/>
        </a:p>
      </dgm:t>
    </dgm:pt>
    <dgm:pt modelId="{A4CB6045-6E70-4CDB-B2F2-3199772DC33F}">
      <dgm:prSet/>
      <dgm:spPr/>
      <dgm:t>
        <a:bodyPr/>
        <a:lstStyle/>
        <a:p>
          <a:r>
            <a:rPr lang="en-US" u="none"/>
            <a:t>Enhance and extend infrastructure, and motivate developers to increase the number of buildable lots </a:t>
          </a:r>
          <a:r>
            <a:rPr lang="en-US"/>
            <a:t>in the Towns of Erwin, Big Flats and Horseheads</a:t>
          </a:r>
        </a:p>
      </dgm:t>
    </dgm:pt>
    <dgm:pt modelId="{60BE30FD-D1AD-447B-B0B3-01657732746C}" type="parTrans" cxnId="{EB8AF791-532D-4577-8A36-1319ECD32250}">
      <dgm:prSet/>
      <dgm:spPr/>
      <dgm:t>
        <a:bodyPr/>
        <a:lstStyle/>
        <a:p>
          <a:endParaRPr lang="en-US"/>
        </a:p>
      </dgm:t>
    </dgm:pt>
    <dgm:pt modelId="{E6355205-A5FD-4789-B083-E4724894DBDF}" type="sibTrans" cxnId="{EB8AF791-532D-4577-8A36-1319ECD32250}">
      <dgm:prSet phldrT="3" phldr="0"/>
      <dgm:spPr/>
      <dgm:t>
        <a:bodyPr/>
        <a:lstStyle/>
        <a:p>
          <a:r>
            <a:rPr lang="en-US"/>
            <a:t>3</a:t>
          </a:r>
        </a:p>
      </dgm:t>
    </dgm:pt>
    <dgm:pt modelId="{FFED78DE-EED5-46F7-B907-E2EE9DE98E99}" type="pres">
      <dgm:prSet presAssocID="{85926E42-88AC-4EE1-BCFD-3ABA5FF1D53C}" presName="Name0" presStyleCnt="0">
        <dgm:presLayoutVars>
          <dgm:animLvl val="lvl"/>
          <dgm:resizeHandles val="exact"/>
        </dgm:presLayoutVars>
      </dgm:prSet>
      <dgm:spPr/>
    </dgm:pt>
    <dgm:pt modelId="{CFBA0661-B97B-4F5C-A84C-927D39FD2AF3}" type="pres">
      <dgm:prSet presAssocID="{2416A74B-8481-45A9-A07F-CD65CCCB2201}" presName="compositeNode" presStyleCnt="0">
        <dgm:presLayoutVars>
          <dgm:bulletEnabled val="1"/>
        </dgm:presLayoutVars>
      </dgm:prSet>
      <dgm:spPr/>
    </dgm:pt>
    <dgm:pt modelId="{A4920D3F-A859-4C0D-914A-73A283174E1B}" type="pres">
      <dgm:prSet presAssocID="{2416A74B-8481-45A9-A07F-CD65CCCB2201}" presName="bgRect" presStyleLbl="bgAccFollowNode1" presStyleIdx="0" presStyleCnt="3" custScaleX="103742"/>
      <dgm:spPr/>
    </dgm:pt>
    <dgm:pt modelId="{8026B966-7C94-44AE-8745-1F9E9839E044}" type="pres">
      <dgm:prSet presAssocID="{64D60365-5C0B-42FF-B44C-9F55AA8ED50D}" presName="sibTransNodeCircle" presStyleLbl="alignNode1" presStyleIdx="0" presStyleCnt="6">
        <dgm:presLayoutVars>
          <dgm:chMax val="0"/>
          <dgm:bulletEnabled/>
        </dgm:presLayoutVars>
      </dgm:prSet>
      <dgm:spPr/>
    </dgm:pt>
    <dgm:pt modelId="{0ABB0C0A-1D52-446D-9102-6CEB6ABCB51D}" type="pres">
      <dgm:prSet presAssocID="{2416A74B-8481-45A9-A07F-CD65CCCB2201}" presName="bottomLine" presStyleLbl="alignNode1" presStyleIdx="1" presStyleCnt="6">
        <dgm:presLayoutVars/>
      </dgm:prSet>
      <dgm:spPr/>
    </dgm:pt>
    <dgm:pt modelId="{03786DCF-F81A-4B98-B44E-986BCBD6F603}" type="pres">
      <dgm:prSet presAssocID="{2416A74B-8481-45A9-A07F-CD65CCCB2201}" presName="nodeText" presStyleLbl="bgAccFollowNode1" presStyleIdx="0" presStyleCnt="3">
        <dgm:presLayoutVars>
          <dgm:bulletEnabled val="1"/>
        </dgm:presLayoutVars>
      </dgm:prSet>
      <dgm:spPr/>
    </dgm:pt>
    <dgm:pt modelId="{67835825-DA56-4D04-AED0-44E72AFC01B4}" type="pres">
      <dgm:prSet presAssocID="{64D60365-5C0B-42FF-B44C-9F55AA8ED50D}" presName="sibTrans" presStyleCnt="0"/>
      <dgm:spPr/>
    </dgm:pt>
    <dgm:pt modelId="{C2BED2EE-F053-4044-BD59-3E8FEF3E5D07}" type="pres">
      <dgm:prSet presAssocID="{325DFEA7-63B0-44AB-8A88-DC5A685769F6}" presName="compositeNode" presStyleCnt="0">
        <dgm:presLayoutVars>
          <dgm:bulletEnabled val="1"/>
        </dgm:presLayoutVars>
      </dgm:prSet>
      <dgm:spPr/>
    </dgm:pt>
    <dgm:pt modelId="{148B9D46-EFB5-445A-B14F-C57794449545}" type="pres">
      <dgm:prSet presAssocID="{325DFEA7-63B0-44AB-8A88-DC5A685769F6}" presName="bgRect" presStyleLbl="bgAccFollowNode1" presStyleIdx="1" presStyleCnt="3"/>
      <dgm:spPr/>
    </dgm:pt>
    <dgm:pt modelId="{0FA68828-E454-40B7-9F81-3D0FA25E8109}" type="pres">
      <dgm:prSet presAssocID="{AF2C66CE-8B5F-4745-A005-CBE7755A2F1C}" presName="sibTransNodeCircle" presStyleLbl="alignNode1" presStyleIdx="2" presStyleCnt="6">
        <dgm:presLayoutVars>
          <dgm:chMax val="0"/>
          <dgm:bulletEnabled/>
        </dgm:presLayoutVars>
      </dgm:prSet>
      <dgm:spPr/>
    </dgm:pt>
    <dgm:pt modelId="{21EB5F3A-DFBC-4946-A19B-8713C376A27E}" type="pres">
      <dgm:prSet presAssocID="{325DFEA7-63B0-44AB-8A88-DC5A685769F6}" presName="bottomLine" presStyleLbl="alignNode1" presStyleIdx="3" presStyleCnt="6">
        <dgm:presLayoutVars/>
      </dgm:prSet>
      <dgm:spPr/>
    </dgm:pt>
    <dgm:pt modelId="{A2F918ED-B6AC-410A-B8AD-5331A97DF5B1}" type="pres">
      <dgm:prSet presAssocID="{325DFEA7-63B0-44AB-8A88-DC5A685769F6}" presName="nodeText" presStyleLbl="bgAccFollowNode1" presStyleIdx="1" presStyleCnt="3">
        <dgm:presLayoutVars>
          <dgm:bulletEnabled val="1"/>
        </dgm:presLayoutVars>
      </dgm:prSet>
      <dgm:spPr/>
    </dgm:pt>
    <dgm:pt modelId="{07B18838-2412-4709-8D3D-AD5F32FCF00E}" type="pres">
      <dgm:prSet presAssocID="{AF2C66CE-8B5F-4745-A005-CBE7755A2F1C}" presName="sibTrans" presStyleCnt="0"/>
      <dgm:spPr/>
    </dgm:pt>
    <dgm:pt modelId="{68D15313-D3D2-41CC-BB24-A98B9D458936}" type="pres">
      <dgm:prSet presAssocID="{A4CB6045-6E70-4CDB-B2F2-3199772DC33F}" presName="compositeNode" presStyleCnt="0">
        <dgm:presLayoutVars>
          <dgm:bulletEnabled val="1"/>
        </dgm:presLayoutVars>
      </dgm:prSet>
      <dgm:spPr/>
    </dgm:pt>
    <dgm:pt modelId="{CCCB37D0-E8EA-46CE-9F76-31BB736552C6}" type="pres">
      <dgm:prSet presAssocID="{A4CB6045-6E70-4CDB-B2F2-3199772DC33F}" presName="bgRect" presStyleLbl="bgAccFollowNode1" presStyleIdx="2" presStyleCnt="3"/>
      <dgm:spPr/>
    </dgm:pt>
    <dgm:pt modelId="{DD26DABD-2884-4093-BED2-A027E66FB5C2}" type="pres">
      <dgm:prSet presAssocID="{E6355205-A5FD-4789-B083-E4724894DBDF}" presName="sibTransNodeCircle" presStyleLbl="alignNode1" presStyleIdx="4" presStyleCnt="6">
        <dgm:presLayoutVars>
          <dgm:chMax val="0"/>
          <dgm:bulletEnabled/>
        </dgm:presLayoutVars>
      </dgm:prSet>
      <dgm:spPr/>
    </dgm:pt>
    <dgm:pt modelId="{7F255E6C-0A95-4193-8459-821A59E565C2}" type="pres">
      <dgm:prSet presAssocID="{A4CB6045-6E70-4CDB-B2F2-3199772DC33F}" presName="bottomLine" presStyleLbl="alignNode1" presStyleIdx="5" presStyleCnt="6">
        <dgm:presLayoutVars/>
      </dgm:prSet>
      <dgm:spPr/>
    </dgm:pt>
    <dgm:pt modelId="{2C8D6F09-85E1-4597-8311-3EF4E8268133}" type="pres">
      <dgm:prSet presAssocID="{A4CB6045-6E70-4CDB-B2F2-3199772DC33F}" presName="nodeText" presStyleLbl="bgAccFollowNode1" presStyleIdx="2" presStyleCnt="3">
        <dgm:presLayoutVars>
          <dgm:bulletEnabled val="1"/>
        </dgm:presLayoutVars>
      </dgm:prSet>
      <dgm:spPr/>
    </dgm:pt>
  </dgm:ptLst>
  <dgm:cxnLst>
    <dgm:cxn modelId="{F0FA7219-A0BB-4F77-9B52-CD5A9E0D586A}" srcId="{85926E42-88AC-4EE1-BCFD-3ABA5FF1D53C}" destId="{325DFEA7-63B0-44AB-8A88-DC5A685769F6}" srcOrd="1" destOrd="0" parTransId="{14DD3388-E9C0-4786-873D-6DAA8943D092}" sibTransId="{AF2C66CE-8B5F-4745-A005-CBE7755A2F1C}"/>
    <dgm:cxn modelId="{EEC0B42A-C99F-45D8-A6B7-6040FE699E0D}" type="presOf" srcId="{85926E42-88AC-4EE1-BCFD-3ABA5FF1D53C}" destId="{FFED78DE-EED5-46F7-B907-E2EE9DE98E99}" srcOrd="0" destOrd="0" presId="urn:microsoft.com/office/officeart/2016/7/layout/BasicLinearProcessNumbered"/>
    <dgm:cxn modelId="{3C77FA31-7F62-457B-9F8C-6102ED0793B7}" type="presOf" srcId="{A4CB6045-6E70-4CDB-B2F2-3199772DC33F}" destId="{CCCB37D0-E8EA-46CE-9F76-31BB736552C6}" srcOrd="0" destOrd="0" presId="urn:microsoft.com/office/officeart/2016/7/layout/BasicLinearProcessNumbered"/>
    <dgm:cxn modelId="{E88BF533-F79A-4D92-B6C7-65F3CBA0840D}" type="presOf" srcId="{64D60365-5C0B-42FF-B44C-9F55AA8ED50D}" destId="{8026B966-7C94-44AE-8745-1F9E9839E044}" srcOrd="0" destOrd="0" presId="urn:microsoft.com/office/officeart/2016/7/layout/BasicLinearProcessNumbered"/>
    <dgm:cxn modelId="{FEEFF33E-F0F1-4B0A-84FE-61A359C05D9B}" type="presOf" srcId="{E6355205-A5FD-4789-B083-E4724894DBDF}" destId="{DD26DABD-2884-4093-BED2-A027E66FB5C2}" srcOrd="0" destOrd="0" presId="urn:microsoft.com/office/officeart/2016/7/layout/BasicLinearProcessNumbered"/>
    <dgm:cxn modelId="{0D03AA75-714B-4BEF-9466-834C802E3A72}" type="presOf" srcId="{325DFEA7-63B0-44AB-8A88-DC5A685769F6}" destId="{148B9D46-EFB5-445A-B14F-C57794449545}" srcOrd="0" destOrd="0" presId="urn:microsoft.com/office/officeart/2016/7/layout/BasicLinearProcessNumbered"/>
    <dgm:cxn modelId="{C7867682-330B-41E6-97E5-34EE2459B800}" type="presOf" srcId="{2416A74B-8481-45A9-A07F-CD65CCCB2201}" destId="{03786DCF-F81A-4B98-B44E-986BCBD6F603}" srcOrd="1" destOrd="0" presId="urn:microsoft.com/office/officeart/2016/7/layout/BasicLinearProcessNumbered"/>
    <dgm:cxn modelId="{418CAF8E-3D76-4691-805F-E9DDF2BB789F}" type="presOf" srcId="{325DFEA7-63B0-44AB-8A88-DC5A685769F6}" destId="{A2F918ED-B6AC-410A-B8AD-5331A97DF5B1}" srcOrd="1" destOrd="0" presId="urn:microsoft.com/office/officeart/2016/7/layout/BasicLinearProcessNumbered"/>
    <dgm:cxn modelId="{EB8AF791-532D-4577-8A36-1319ECD32250}" srcId="{85926E42-88AC-4EE1-BCFD-3ABA5FF1D53C}" destId="{A4CB6045-6E70-4CDB-B2F2-3199772DC33F}" srcOrd="2" destOrd="0" parTransId="{60BE30FD-D1AD-447B-B0B3-01657732746C}" sibTransId="{E6355205-A5FD-4789-B083-E4724894DBDF}"/>
    <dgm:cxn modelId="{E2F8409F-F779-4FDF-92DB-7E69B21B6D85}" type="presOf" srcId="{AF2C66CE-8B5F-4745-A005-CBE7755A2F1C}" destId="{0FA68828-E454-40B7-9F81-3D0FA25E8109}" srcOrd="0" destOrd="0" presId="urn:microsoft.com/office/officeart/2016/7/layout/BasicLinearProcessNumbered"/>
    <dgm:cxn modelId="{A14146C7-D4F6-43F6-9AC3-CBB0585DFDCC}" srcId="{85926E42-88AC-4EE1-BCFD-3ABA5FF1D53C}" destId="{2416A74B-8481-45A9-A07F-CD65CCCB2201}" srcOrd="0" destOrd="0" parTransId="{FBCD4401-9B3A-4646-A3AF-527371289490}" sibTransId="{64D60365-5C0B-42FF-B44C-9F55AA8ED50D}"/>
    <dgm:cxn modelId="{CEC402DD-7DA2-48A7-B97D-7F49828F1321}" type="presOf" srcId="{2416A74B-8481-45A9-A07F-CD65CCCB2201}" destId="{A4920D3F-A859-4C0D-914A-73A283174E1B}" srcOrd="0" destOrd="0" presId="urn:microsoft.com/office/officeart/2016/7/layout/BasicLinearProcessNumbered"/>
    <dgm:cxn modelId="{F965B2DE-3EC0-4F14-ADD8-FF68443D15AD}" type="presOf" srcId="{A4CB6045-6E70-4CDB-B2F2-3199772DC33F}" destId="{2C8D6F09-85E1-4597-8311-3EF4E8268133}" srcOrd="1" destOrd="0" presId="urn:microsoft.com/office/officeart/2016/7/layout/BasicLinearProcessNumbered"/>
    <dgm:cxn modelId="{DD44849F-8118-4987-AFBD-38FAD66BB6DE}" type="presParOf" srcId="{FFED78DE-EED5-46F7-B907-E2EE9DE98E99}" destId="{CFBA0661-B97B-4F5C-A84C-927D39FD2AF3}" srcOrd="0" destOrd="0" presId="urn:microsoft.com/office/officeart/2016/7/layout/BasicLinearProcessNumbered"/>
    <dgm:cxn modelId="{CEFFF261-3CA7-46A4-B4F2-00A15097C392}" type="presParOf" srcId="{CFBA0661-B97B-4F5C-A84C-927D39FD2AF3}" destId="{A4920D3F-A859-4C0D-914A-73A283174E1B}" srcOrd="0" destOrd="0" presId="urn:microsoft.com/office/officeart/2016/7/layout/BasicLinearProcessNumbered"/>
    <dgm:cxn modelId="{7253B65E-BF6F-416C-873B-5BE47975A50D}" type="presParOf" srcId="{CFBA0661-B97B-4F5C-A84C-927D39FD2AF3}" destId="{8026B966-7C94-44AE-8745-1F9E9839E044}" srcOrd="1" destOrd="0" presId="urn:microsoft.com/office/officeart/2016/7/layout/BasicLinearProcessNumbered"/>
    <dgm:cxn modelId="{2A76B259-8C06-4F85-9C99-6C3B6E78CAB5}" type="presParOf" srcId="{CFBA0661-B97B-4F5C-A84C-927D39FD2AF3}" destId="{0ABB0C0A-1D52-446D-9102-6CEB6ABCB51D}" srcOrd="2" destOrd="0" presId="urn:microsoft.com/office/officeart/2016/7/layout/BasicLinearProcessNumbered"/>
    <dgm:cxn modelId="{82CFB4EC-5B81-4E60-BC64-9CE16A3FB0A8}" type="presParOf" srcId="{CFBA0661-B97B-4F5C-A84C-927D39FD2AF3}" destId="{03786DCF-F81A-4B98-B44E-986BCBD6F603}" srcOrd="3" destOrd="0" presId="urn:microsoft.com/office/officeart/2016/7/layout/BasicLinearProcessNumbered"/>
    <dgm:cxn modelId="{F75AB779-5BAA-450D-9D21-3AEFDEF22BA8}" type="presParOf" srcId="{FFED78DE-EED5-46F7-B907-E2EE9DE98E99}" destId="{67835825-DA56-4D04-AED0-44E72AFC01B4}" srcOrd="1" destOrd="0" presId="urn:microsoft.com/office/officeart/2016/7/layout/BasicLinearProcessNumbered"/>
    <dgm:cxn modelId="{1D72DC65-D27F-4DC8-BD48-1D8021106601}" type="presParOf" srcId="{FFED78DE-EED5-46F7-B907-E2EE9DE98E99}" destId="{C2BED2EE-F053-4044-BD59-3E8FEF3E5D07}" srcOrd="2" destOrd="0" presId="urn:microsoft.com/office/officeart/2016/7/layout/BasicLinearProcessNumbered"/>
    <dgm:cxn modelId="{D564ACD8-B6F5-42AB-913F-8850FDBF1335}" type="presParOf" srcId="{C2BED2EE-F053-4044-BD59-3E8FEF3E5D07}" destId="{148B9D46-EFB5-445A-B14F-C57794449545}" srcOrd="0" destOrd="0" presId="urn:microsoft.com/office/officeart/2016/7/layout/BasicLinearProcessNumbered"/>
    <dgm:cxn modelId="{A0BC435B-EF04-4F53-9688-D312F7C257E9}" type="presParOf" srcId="{C2BED2EE-F053-4044-BD59-3E8FEF3E5D07}" destId="{0FA68828-E454-40B7-9F81-3D0FA25E8109}" srcOrd="1" destOrd="0" presId="urn:microsoft.com/office/officeart/2016/7/layout/BasicLinearProcessNumbered"/>
    <dgm:cxn modelId="{86D0B2CD-A497-4026-9B9F-140F50EC6CFF}" type="presParOf" srcId="{C2BED2EE-F053-4044-BD59-3E8FEF3E5D07}" destId="{21EB5F3A-DFBC-4946-A19B-8713C376A27E}" srcOrd="2" destOrd="0" presId="urn:microsoft.com/office/officeart/2016/7/layout/BasicLinearProcessNumbered"/>
    <dgm:cxn modelId="{B0F3333C-74F5-4F2F-A954-6A065D74141D}" type="presParOf" srcId="{C2BED2EE-F053-4044-BD59-3E8FEF3E5D07}" destId="{A2F918ED-B6AC-410A-B8AD-5331A97DF5B1}" srcOrd="3" destOrd="0" presId="urn:microsoft.com/office/officeart/2016/7/layout/BasicLinearProcessNumbered"/>
    <dgm:cxn modelId="{44C46C83-B198-45B5-BFC2-370B2AE60D9F}" type="presParOf" srcId="{FFED78DE-EED5-46F7-B907-E2EE9DE98E99}" destId="{07B18838-2412-4709-8D3D-AD5F32FCF00E}" srcOrd="3" destOrd="0" presId="urn:microsoft.com/office/officeart/2016/7/layout/BasicLinearProcessNumbered"/>
    <dgm:cxn modelId="{32BEC6F8-7FAA-4AEC-BE52-4696A3F8BFA1}" type="presParOf" srcId="{FFED78DE-EED5-46F7-B907-E2EE9DE98E99}" destId="{68D15313-D3D2-41CC-BB24-A98B9D458936}" srcOrd="4" destOrd="0" presId="urn:microsoft.com/office/officeart/2016/7/layout/BasicLinearProcessNumbered"/>
    <dgm:cxn modelId="{57D32764-B70B-441F-B5CB-2681A5A5FB0B}" type="presParOf" srcId="{68D15313-D3D2-41CC-BB24-A98B9D458936}" destId="{CCCB37D0-E8EA-46CE-9F76-31BB736552C6}" srcOrd="0" destOrd="0" presId="urn:microsoft.com/office/officeart/2016/7/layout/BasicLinearProcessNumbered"/>
    <dgm:cxn modelId="{C4E0FB23-9103-49D8-9E51-D31F6A3A5101}" type="presParOf" srcId="{68D15313-D3D2-41CC-BB24-A98B9D458936}" destId="{DD26DABD-2884-4093-BED2-A027E66FB5C2}" srcOrd="1" destOrd="0" presId="urn:microsoft.com/office/officeart/2016/7/layout/BasicLinearProcessNumbered"/>
    <dgm:cxn modelId="{B950DF81-2DD8-42B2-9567-7C86F2460EEE}" type="presParOf" srcId="{68D15313-D3D2-41CC-BB24-A98B9D458936}" destId="{7F255E6C-0A95-4193-8459-821A59E565C2}" srcOrd="2" destOrd="0" presId="urn:microsoft.com/office/officeart/2016/7/layout/BasicLinearProcessNumbered"/>
    <dgm:cxn modelId="{148BD507-7F0E-498D-A31E-32F3A1988C20}" type="presParOf" srcId="{68D15313-D3D2-41CC-BB24-A98B9D458936}" destId="{2C8D6F09-85E1-4597-8311-3EF4E8268133}"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5926E42-88AC-4EE1-BCFD-3ABA5FF1D53C}" type="doc">
      <dgm:prSet loTypeId="urn:microsoft.com/office/officeart/2016/7/layout/BasicLinearProcessNumbered" loCatId="process" qsTypeId="urn:microsoft.com/office/officeart/2005/8/quickstyle/simple5" qsCatId="simple" csTypeId="urn:microsoft.com/office/officeart/2005/8/colors/ColorSchemeForSuggestions" csCatId="other" phldr="1"/>
      <dgm:spPr/>
      <dgm:t>
        <a:bodyPr/>
        <a:lstStyle/>
        <a:p>
          <a:endParaRPr lang="en-US"/>
        </a:p>
      </dgm:t>
    </dgm:pt>
    <dgm:pt modelId="{2416A74B-8481-45A9-A07F-CD65CCCB2201}">
      <dgm:prSet custT="1"/>
      <dgm:spPr/>
      <dgm:t>
        <a:bodyPr/>
        <a:lstStyle/>
        <a:p>
          <a:r>
            <a:rPr lang="en-US" sz="1400" u="none" dirty="0"/>
            <a:t>Pursue adaptive reuse of buildings for upper story </a:t>
          </a:r>
          <a:r>
            <a:rPr lang="en-US" sz="1400" u="none" dirty="0" err="1"/>
            <a:t>apts</a:t>
          </a:r>
          <a:r>
            <a:rPr lang="en-US" sz="1400" u="none" dirty="0"/>
            <a:t>  in urban cores such as Elmira and Villages of Horseheads, Elmira Heights, Painted Post.   Consider p</a:t>
          </a:r>
          <a:r>
            <a:rPr lang="en-US" sz="1400" dirty="0"/>
            <a:t>roperty tax incentives; leverage land bank properties; develop gap financing packages such as  NY Main Street and ESPRI; create zoning to accommodate increased density</a:t>
          </a:r>
        </a:p>
      </dgm:t>
    </dgm:pt>
    <dgm:pt modelId="{FBCD4401-9B3A-4646-A3AF-527371289490}" type="parTrans" cxnId="{A14146C7-D4F6-43F6-9AC3-CBB0585DFDCC}">
      <dgm:prSet/>
      <dgm:spPr/>
      <dgm:t>
        <a:bodyPr/>
        <a:lstStyle/>
        <a:p>
          <a:endParaRPr lang="en-US"/>
        </a:p>
      </dgm:t>
    </dgm:pt>
    <dgm:pt modelId="{64D60365-5C0B-42FF-B44C-9F55AA8ED50D}" type="sibTrans" cxnId="{A14146C7-D4F6-43F6-9AC3-CBB0585DFDCC}">
      <dgm:prSet phldrT="1" phldr="0"/>
      <dgm:spPr/>
      <dgm:t>
        <a:bodyPr/>
        <a:lstStyle/>
        <a:p>
          <a:r>
            <a:rPr lang="en-US"/>
            <a:t>1</a:t>
          </a:r>
          <a:endParaRPr lang="en-US" dirty="0"/>
        </a:p>
      </dgm:t>
    </dgm:pt>
    <dgm:pt modelId="{325DFEA7-63B0-44AB-8A88-DC5A685769F6}">
      <dgm:prSet custT="1"/>
      <dgm:spPr/>
      <dgm:t>
        <a:bodyPr/>
        <a:lstStyle/>
        <a:p>
          <a:r>
            <a:rPr lang="en-US" sz="1400" u="none" dirty="0"/>
            <a:t>Attract private investment and pursue gap financing sources to take advantage of opportunities for construction on properties targeted for demolition and redevelopment</a:t>
          </a:r>
          <a:endParaRPr lang="en-US" sz="1400" dirty="0"/>
        </a:p>
      </dgm:t>
    </dgm:pt>
    <dgm:pt modelId="{14DD3388-E9C0-4786-873D-6DAA8943D092}" type="parTrans" cxnId="{F0FA7219-A0BB-4F77-9B52-CD5A9E0D586A}">
      <dgm:prSet/>
      <dgm:spPr/>
      <dgm:t>
        <a:bodyPr/>
        <a:lstStyle/>
        <a:p>
          <a:endParaRPr lang="en-US"/>
        </a:p>
      </dgm:t>
    </dgm:pt>
    <dgm:pt modelId="{AF2C66CE-8B5F-4745-A005-CBE7755A2F1C}" type="sibTrans" cxnId="{F0FA7219-A0BB-4F77-9B52-CD5A9E0D586A}">
      <dgm:prSet phldrT="2" phldr="0"/>
      <dgm:spPr/>
      <dgm:t>
        <a:bodyPr/>
        <a:lstStyle/>
        <a:p>
          <a:r>
            <a:rPr lang="en-US"/>
            <a:t>2</a:t>
          </a:r>
          <a:endParaRPr lang="en-US" dirty="0"/>
        </a:p>
      </dgm:t>
    </dgm:pt>
    <dgm:pt modelId="{A4CB6045-6E70-4CDB-B2F2-3199772DC33F}">
      <dgm:prSet custT="1"/>
      <dgm:spPr/>
      <dgm:t>
        <a:bodyPr/>
        <a:lstStyle/>
        <a:p>
          <a:pPr>
            <a:buNone/>
          </a:pPr>
          <a:r>
            <a:rPr lang="en-US" sz="1400" dirty="0"/>
            <a:t>Foster sufficient critical mass in terms of both number of units and tenants to build confidence in and momentum in the various downtown housing markets so that positive outcomes eventually overwhelm negative externalities</a:t>
          </a:r>
        </a:p>
      </dgm:t>
    </dgm:pt>
    <dgm:pt modelId="{60BE30FD-D1AD-447B-B0B3-01657732746C}" type="parTrans" cxnId="{EB8AF791-532D-4577-8A36-1319ECD32250}">
      <dgm:prSet/>
      <dgm:spPr/>
      <dgm:t>
        <a:bodyPr/>
        <a:lstStyle/>
        <a:p>
          <a:endParaRPr lang="en-US"/>
        </a:p>
      </dgm:t>
    </dgm:pt>
    <dgm:pt modelId="{E6355205-A5FD-4789-B083-E4724894DBDF}" type="sibTrans" cxnId="{EB8AF791-532D-4577-8A36-1319ECD32250}">
      <dgm:prSet phldrT="3" phldr="0"/>
      <dgm:spPr/>
      <dgm:t>
        <a:bodyPr/>
        <a:lstStyle/>
        <a:p>
          <a:r>
            <a:rPr lang="en-US" dirty="0"/>
            <a:t>3</a:t>
          </a:r>
        </a:p>
      </dgm:t>
    </dgm:pt>
    <dgm:pt modelId="{19367B33-B092-45B7-BF5C-99B999F2FBC3}">
      <dgm:prSet custT="1"/>
      <dgm:spPr/>
      <dgm:t>
        <a:bodyPr/>
        <a:lstStyle/>
        <a:p>
          <a:pPr marL="0" marR="0" lvl="0" indent="0" defTabSz="914400" eaLnBrk="1" fontAlgn="auto" latinLnBrk="0" hangingPunct="1">
            <a:lnSpc>
              <a:spcPct val="100000"/>
            </a:lnSpc>
            <a:spcBef>
              <a:spcPts val="0"/>
            </a:spcBef>
            <a:spcAft>
              <a:spcPts val="0"/>
            </a:spcAft>
            <a:buClrTx/>
            <a:buSzTx/>
            <a:buFontTx/>
            <a:buNone/>
            <a:tabLst/>
            <a:defRPr/>
          </a:pPr>
          <a:r>
            <a:rPr lang="en-US" sz="1400" dirty="0"/>
            <a:t>Consider lifestyle factors such as pedestrian safety, storage for bikes and outdoor equipment, attached or close parking,, and easy access to a vibrant urban lifestyle in the surrounding area such as retail, restaurants, entertainment.</a:t>
          </a:r>
        </a:p>
        <a:p>
          <a:pPr marL="0" lvl="0" defTabSz="488950">
            <a:lnSpc>
              <a:spcPct val="90000"/>
            </a:lnSpc>
            <a:spcBef>
              <a:spcPct val="0"/>
            </a:spcBef>
            <a:spcAft>
              <a:spcPct val="35000"/>
            </a:spcAft>
            <a:buNone/>
          </a:pPr>
          <a:endParaRPr lang="en-US" sz="3600" dirty="0"/>
        </a:p>
      </dgm:t>
    </dgm:pt>
    <dgm:pt modelId="{A134A9AB-6731-4328-A25A-70BBCFF23DAE}" type="parTrans" cxnId="{BE6EBF68-9AC3-46E4-9B5C-2863D5A17C31}">
      <dgm:prSet/>
      <dgm:spPr/>
      <dgm:t>
        <a:bodyPr/>
        <a:lstStyle/>
        <a:p>
          <a:endParaRPr lang="en-US"/>
        </a:p>
      </dgm:t>
    </dgm:pt>
    <dgm:pt modelId="{F67BECD2-A4C7-4B75-AFE5-1AE1B80141E4}" type="sibTrans" cxnId="{BE6EBF68-9AC3-46E4-9B5C-2863D5A17C31}">
      <dgm:prSet phldrT="4" phldr="0"/>
      <dgm:spPr/>
      <dgm:t>
        <a:bodyPr/>
        <a:lstStyle/>
        <a:p>
          <a:r>
            <a:rPr lang="en-US"/>
            <a:t>4</a:t>
          </a:r>
          <a:endParaRPr lang="en-US" dirty="0"/>
        </a:p>
      </dgm:t>
    </dgm:pt>
    <dgm:pt modelId="{92F639D3-1E78-4F3A-8C1A-8DF2D3D14F12}">
      <dgm:prSet custT="1"/>
      <dgm:spPr/>
      <dgm:t>
        <a:bodyPr/>
        <a:lstStyle/>
        <a:p>
          <a:r>
            <a:rPr lang="en-US" sz="1400" dirty="0"/>
            <a:t>Time development of any new market rate housing units so they are readily absorbed without causing other projects to lose their market viability</a:t>
          </a:r>
        </a:p>
      </dgm:t>
    </dgm:pt>
    <dgm:pt modelId="{A7C9B6AA-5293-4F21-BB37-92E7AD7A91BA}" type="parTrans" cxnId="{4B5DA2AF-03C4-4FB8-95EF-BC4FE2183D0A}">
      <dgm:prSet/>
      <dgm:spPr/>
      <dgm:t>
        <a:bodyPr/>
        <a:lstStyle/>
        <a:p>
          <a:endParaRPr lang="en-US"/>
        </a:p>
      </dgm:t>
    </dgm:pt>
    <dgm:pt modelId="{861AB59B-80E6-4020-842F-2DCA09B4EC1A}" type="sibTrans" cxnId="{4B5DA2AF-03C4-4FB8-95EF-BC4FE2183D0A}">
      <dgm:prSet phldrT="5" phldr="0"/>
      <dgm:spPr/>
      <dgm:t>
        <a:bodyPr/>
        <a:lstStyle/>
        <a:p>
          <a:r>
            <a:rPr lang="en-US"/>
            <a:t>5</a:t>
          </a:r>
        </a:p>
      </dgm:t>
    </dgm:pt>
    <dgm:pt modelId="{FFED78DE-EED5-46F7-B907-E2EE9DE98E99}" type="pres">
      <dgm:prSet presAssocID="{85926E42-88AC-4EE1-BCFD-3ABA5FF1D53C}" presName="Name0" presStyleCnt="0">
        <dgm:presLayoutVars>
          <dgm:animLvl val="lvl"/>
          <dgm:resizeHandles val="exact"/>
        </dgm:presLayoutVars>
      </dgm:prSet>
      <dgm:spPr/>
    </dgm:pt>
    <dgm:pt modelId="{CFBA0661-B97B-4F5C-A84C-927D39FD2AF3}" type="pres">
      <dgm:prSet presAssocID="{2416A74B-8481-45A9-A07F-CD65CCCB2201}" presName="compositeNode" presStyleCnt="0">
        <dgm:presLayoutVars>
          <dgm:bulletEnabled val="1"/>
        </dgm:presLayoutVars>
      </dgm:prSet>
      <dgm:spPr/>
    </dgm:pt>
    <dgm:pt modelId="{A4920D3F-A859-4C0D-914A-73A283174E1B}" type="pres">
      <dgm:prSet presAssocID="{2416A74B-8481-45A9-A07F-CD65CCCB2201}" presName="bgRect" presStyleLbl="bgAccFollowNode1" presStyleIdx="0" presStyleCnt="5" custScaleX="126854" custScaleY="162020"/>
      <dgm:spPr/>
    </dgm:pt>
    <dgm:pt modelId="{8026B966-7C94-44AE-8745-1F9E9839E044}" type="pres">
      <dgm:prSet presAssocID="{64D60365-5C0B-42FF-B44C-9F55AA8ED50D}" presName="sibTransNodeCircle" presStyleLbl="alignNode1" presStyleIdx="0" presStyleCnt="10" custLinFactNeighborX="-3124" custLinFactNeighborY="-43912">
        <dgm:presLayoutVars>
          <dgm:chMax val="0"/>
          <dgm:bulletEnabled/>
        </dgm:presLayoutVars>
      </dgm:prSet>
      <dgm:spPr/>
    </dgm:pt>
    <dgm:pt modelId="{0ABB0C0A-1D52-446D-9102-6CEB6ABCB51D}" type="pres">
      <dgm:prSet presAssocID="{2416A74B-8481-45A9-A07F-CD65CCCB2201}" presName="bottomLine" presStyleLbl="alignNode1" presStyleIdx="1" presStyleCnt="10" custLinFactY="621900000" custLinFactNeighborX="1793" custLinFactNeighborY="621913889">
        <dgm:presLayoutVars/>
      </dgm:prSet>
      <dgm:spPr/>
    </dgm:pt>
    <dgm:pt modelId="{03786DCF-F81A-4B98-B44E-986BCBD6F603}" type="pres">
      <dgm:prSet presAssocID="{2416A74B-8481-45A9-A07F-CD65CCCB2201}" presName="nodeText" presStyleLbl="bgAccFollowNode1" presStyleIdx="0" presStyleCnt="5">
        <dgm:presLayoutVars>
          <dgm:bulletEnabled val="1"/>
        </dgm:presLayoutVars>
      </dgm:prSet>
      <dgm:spPr/>
    </dgm:pt>
    <dgm:pt modelId="{67835825-DA56-4D04-AED0-44E72AFC01B4}" type="pres">
      <dgm:prSet presAssocID="{64D60365-5C0B-42FF-B44C-9F55AA8ED50D}" presName="sibTrans" presStyleCnt="0"/>
      <dgm:spPr/>
    </dgm:pt>
    <dgm:pt modelId="{C2BED2EE-F053-4044-BD59-3E8FEF3E5D07}" type="pres">
      <dgm:prSet presAssocID="{325DFEA7-63B0-44AB-8A88-DC5A685769F6}" presName="compositeNode" presStyleCnt="0">
        <dgm:presLayoutVars>
          <dgm:bulletEnabled val="1"/>
        </dgm:presLayoutVars>
      </dgm:prSet>
      <dgm:spPr/>
    </dgm:pt>
    <dgm:pt modelId="{148B9D46-EFB5-445A-B14F-C57794449545}" type="pres">
      <dgm:prSet presAssocID="{325DFEA7-63B0-44AB-8A88-DC5A685769F6}" presName="bgRect" presStyleLbl="bgAccFollowNode1" presStyleIdx="1" presStyleCnt="5" custScaleY="160747"/>
      <dgm:spPr/>
    </dgm:pt>
    <dgm:pt modelId="{0FA68828-E454-40B7-9F81-3D0FA25E8109}" type="pres">
      <dgm:prSet presAssocID="{AF2C66CE-8B5F-4745-A005-CBE7755A2F1C}" presName="sibTransNodeCircle" presStyleLbl="alignNode1" presStyleIdx="2" presStyleCnt="10" custLinFactNeighborX="-5336" custLinFactNeighborY="-41089">
        <dgm:presLayoutVars>
          <dgm:chMax val="0"/>
          <dgm:bulletEnabled/>
        </dgm:presLayoutVars>
      </dgm:prSet>
      <dgm:spPr/>
    </dgm:pt>
    <dgm:pt modelId="{21EB5F3A-DFBC-4946-A19B-8713C376A27E}" type="pres">
      <dgm:prSet presAssocID="{325DFEA7-63B0-44AB-8A88-DC5A685769F6}" presName="bottomLine" presStyleLbl="alignNode1" presStyleIdx="3" presStyleCnt="10" custLinFactY="621900000" custLinFactNeighborX="-448" custLinFactNeighborY="621915278">
        <dgm:presLayoutVars/>
      </dgm:prSet>
      <dgm:spPr/>
    </dgm:pt>
    <dgm:pt modelId="{A2F918ED-B6AC-410A-B8AD-5331A97DF5B1}" type="pres">
      <dgm:prSet presAssocID="{325DFEA7-63B0-44AB-8A88-DC5A685769F6}" presName="nodeText" presStyleLbl="bgAccFollowNode1" presStyleIdx="1" presStyleCnt="5">
        <dgm:presLayoutVars>
          <dgm:bulletEnabled val="1"/>
        </dgm:presLayoutVars>
      </dgm:prSet>
      <dgm:spPr/>
    </dgm:pt>
    <dgm:pt modelId="{07B18838-2412-4709-8D3D-AD5F32FCF00E}" type="pres">
      <dgm:prSet presAssocID="{AF2C66CE-8B5F-4745-A005-CBE7755A2F1C}" presName="sibTrans" presStyleCnt="0"/>
      <dgm:spPr/>
    </dgm:pt>
    <dgm:pt modelId="{68D15313-D3D2-41CC-BB24-A98B9D458936}" type="pres">
      <dgm:prSet presAssocID="{A4CB6045-6E70-4CDB-B2F2-3199772DC33F}" presName="compositeNode" presStyleCnt="0">
        <dgm:presLayoutVars>
          <dgm:bulletEnabled val="1"/>
        </dgm:presLayoutVars>
      </dgm:prSet>
      <dgm:spPr/>
    </dgm:pt>
    <dgm:pt modelId="{CCCB37D0-E8EA-46CE-9F76-31BB736552C6}" type="pres">
      <dgm:prSet presAssocID="{A4CB6045-6E70-4CDB-B2F2-3199772DC33F}" presName="bgRect" presStyleLbl="bgAccFollowNode1" presStyleIdx="2" presStyleCnt="5" custScaleY="159663"/>
      <dgm:spPr/>
    </dgm:pt>
    <dgm:pt modelId="{DD26DABD-2884-4093-BED2-A027E66FB5C2}" type="pres">
      <dgm:prSet presAssocID="{E6355205-A5FD-4789-B083-E4724894DBDF}" presName="sibTransNodeCircle" presStyleLbl="alignNode1" presStyleIdx="4" presStyleCnt="10" custLinFactNeighborX="-2134" custLinFactNeighborY="-40935">
        <dgm:presLayoutVars>
          <dgm:chMax val="0"/>
          <dgm:bulletEnabled/>
        </dgm:presLayoutVars>
      </dgm:prSet>
      <dgm:spPr/>
    </dgm:pt>
    <dgm:pt modelId="{7F255E6C-0A95-4193-8459-821A59E565C2}" type="pres">
      <dgm:prSet presAssocID="{A4CB6045-6E70-4CDB-B2F2-3199772DC33F}" presName="bottomLine" presStyleLbl="alignNode1" presStyleIdx="5" presStyleCnt="10" custLinFactY="621900000" custLinFactNeighborX="896" custLinFactNeighborY="621913889">
        <dgm:presLayoutVars/>
      </dgm:prSet>
      <dgm:spPr/>
    </dgm:pt>
    <dgm:pt modelId="{2C8D6F09-85E1-4597-8311-3EF4E8268133}" type="pres">
      <dgm:prSet presAssocID="{A4CB6045-6E70-4CDB-B2F2-3199772DC33F}" presName="nodeText" presStyleLbl="bgAccFollowNode1" presStyleIdx="2" presStyleCnt="5">
        <dgm:presLayoutVars>
          <dgm:bulletEnabled val="1"/>
        </dgm:presLayoutVars>
      </dgm:prSet>
      <dgm:spPr/>
    </dgm:pt>
    <dgm:pt modelId="{ACEF76B9-ACD9-4B55-ADD5-8728B67EB083}" type="pres">
      <dgm:prSet presAssocID="{E6355205-A5FD-4789-B083-E4724894DBDF}" presName="sibTrans" presStyleCnt="0"/>
      <dgm:spPr/>
    </dgm:pt>
    <dgm:pt modelId="{A6366017-6536-41AA-92CE-684BB4434F8F}" type="pres">
      <dgm:prSet presAssocID="{19367B33-B092-45B7-BF5C-99B999F2FBC3}" presName="compositeNode" presStyleCnt="0">
        <dgm:presLayoutVars>
          <dgm:bulletEnabled val="1"/>
        </dgm:presLayoutVars>
      </dgm:prSet>
      <dgm:spPr/>
    </dgm:pt>
    <dgm:pt modelId="{F89B48A5-557F-428A-B3F4-26DB4418584A}" type="pres">
      <dgm:prSet presAssocID="{19367B33-B092-45B7-BF5C-99B999F2FBC3}" presName="bgRect" presStyleLbl="bgAccFollowNode1" presStyleIdx="3" presStyleCnt="5" custScaleY="160541"/>
      <dgm:spPr/>
    </dgm:pt>
    <dgm:pt modelId="{06D74FCA-FFEF-4C06-A81B-E2E838D6E966}" type="pres">
      <dgm:prSet presAssocID="{F67BECD2-A4C7-4B75-AFE5-1AE1B80141E4}" presName="sibTransNodeCircle" presStyleLbl="alignNode1" presStyleIdx="6" presStyleCnt="10" custLinFactNeighborX="-3201" custLinFactNeighborY="-40935">
        <dgm:presLayoutVars>
          <dgm:chMax val="0"/>
          <dgm:bulletEnabled/>
        </dgm:presLayoutVars>
      </dgm:prSet>
      <dgm:spPr/>
    </dgm:pt>
    <dgm:pt modelId="{F7297ACD-E7A4-4E61-816F-0DFFA2784B81}" type="pres">
      <dgm:prSet presAssocID="{19367B33-B092-45B7-BF5C-99B999F2FBC3}" presName="bottomLine" presStyleLbl="alignNode1" presStyleIdx="7" presStyleCnt="10" custLinFactY="628408333" custLinFactNeighborY="628500000">
        <dgm:presLayoutVars/>
      </dgm:prSet>
      <dgm:spPr/>
    </dgm:pt>
    <dgm:pt modelId="{A647D4DF-B619-4D20-A7B3-E04384AF8BE7}" type="pres">
      <dgm:prSet presAssocID="{19367B33-B092-45B7-BF5C-99B999F2FBC3}" presName="nodeText" presStyleLbl="bgAccFollowNode1" presStyleIdx="3" presStyleCnt="5">
        <dgm:presLayoutVars>
          <dgm:bulletEnabled val="1"/>
        </dgm:presLayoutVars>
      </dgm:prSet>
      <dgm:spPr/>
    </dgm:pt>
    <dgm:pt modelId="{61F0BAE9-5E04-4A83-8278-669CAA71330C}" type="pres">
      <dgm:prSet presAssocID="{F67BECD2-A4C7-4B75-AFE5-1AE1B80141E4}" presName="sibTrans" presStyleCnt="0"/>
      <dgm:spPr/>
    </dgm:pt>
    <dgm:pt modelId="{F774CD58-449C-45A4-AE54-1DD74F436CC3}" type="pres">
      <dgm:prSet presAssocID="{92F639D3-1E78-4F3A-8C1A-8DF2D3D14F12}" presName="compositeNode" presStyleCnt="0">
        <dgm:presLayoutVars>
          <dgm:bulletEnabled val="1"/>
        </dgm:presLayoutVars>
      </dgm:prSet>
      <dgm:spPr/>
    </dgm:pt>
    <dgm:pt modelId="{1471727E-B7C7-4A85-B142-72A69BE6A00E}" type="pres">
      <dgm:prSet presAssocID="{92F639D3-1E78-4F3A-8C1A-8DF2D3D14F12}" presName="bgRect" presStyleLbl="bgAccFollowNode1" presStyleIdx="4" presStyleCnt="5" custScaleY="161130"/>
      <dgm:spPr/>
    </dgm:pt>
    <dgm:pt modelId="{D81C1103-3D31-4A91-BC83-08BC7281FC05}" type="pres">
      <dgm:prSet presAssocID="{861AB59B-80E6-4020-842F-2DCA09B4EC1A}" presName="sibTransNodeCircle" presStyleLbl="alignNode1" presStyleIdx="8" presStyleCnt="10" custLinFactNeighborX="-6368" custLinFactNeighborY="-44574">
        <dgm:presLayoutVars>
          <dgm:chMax val="0"/>
          <dgm:bulletEnabled/>
        </dgm:presLayoutVars>
      </dgm:prSet>
      <dgm:spPr/>
    </dgm:pt>
    <dgm:pt modelId="{AEB95268-3E3D-45CC-8A30-68CDBAF2EC5D}" type="pres">
      <dgm:prSet presAssocID="{92F639D3-1E78-4F3A-8C1A-8DF2D3D14F12}" presName="bottomLine" presStyleLbl="alignNode1" presStyleIdx="9" presStyleCnt="10" custLinFactY="635000000" custLinFactNeighborX="-446" custLinFactNeighborY="635000000">
        <dgm:presLayoutVars/>
      </dgm:prSet>
      <dgm:spPr/>
    </dgm:pt>
    <dgm:pt modelId="{E6A3A987-276A-4280-A60E-A7CC4F0726E8}" type="pres">
      <dgm:prSet presAssocID="{92F639D3-1E78-4F3A-8C1A-8DF2D3D14F12}" presName="nodeText" presStyleLbl="bgAccFollowNode1" presStyleIdx="4" presStyleCnt="5">
        <dgm:presLayoutVars>
          <dgm:bulletEnabled val="1"/>
        </dgm:presLayoutVars>
      </dgm:prSet>
      <dgm:spPr/>
    </dgm:pt>
  </dgm:ptLst>
  <dgm:cxnLst>
    <dgm:cxn modelId="{CA7CCA15-73BF-493D-B6E7-EE2BE89E1B41}" type="presOf" srcId="{F67BECD2-A4C7-4B75-AFE5-1AE1B80141E4}" destId="{06D74FCA-FFEF-4C06-A81B-E2E838D6E966}" srcOrd="0" destOrd="0" presId="urn:microsoft.com/office/officeart/2016/7/layout/BasicLinearProcessNumbered"/>
    <dgm:cxn modelId="{F0FA7219-A0BB-4F77-9B52-CD5A9E0D586A}" srcId="{85926E42-88AC-4EE1-BCFD-3ABA5FF1D53C}" destId="{325DFEA7-63B0-44AB-8A88-DC5A685769F6}" srcOrd="1" destOrd="0" parTransId="{14DD3388-E9C0-4786-873D-6DAA8943D092}" sibTransId="{AF2C66CE-8B5F-4745-A005-CBE7755A2F1C}"/>
    <dgm:cxn modelId="{EEC0B42A-C99F-45D8-A6B7-6040FE699E0D}" type="presOf" srcId="{85926E42-88AC-4EE1-BCFD-3ABA5FF1D53C}" destId="{FFED78DE-EED5-46F7-B907-E2EE9DE98E99}" srcOrd="0" destOrd="0" presId="urn:microsoft.com/office/officeart/2016/7/layout/BasicLinearProcessNumbered"/>
    <dgm:cxn modelId="{3C77FA31-7F62-457B-9F8C-6102ED0793B7}" type="presOf" srcId="{A4CB6045-6E70-4CDB-B2F2-3199772DC33F}" destId="{CCCB37D0-E8EA-46CE-9F76-31BB736552C6}" srcOrd="0" destOrd="0" presId="urn:microsoft.com/office/officeart/2016/7/layout/BasicLinearProcessNumbered"/>
    <dgm:cxn modelId="{E88BF533-F79A-4D92-B6C7-65F3CBA0840D}" type="presOf" srcId="{64D60365-5C0B-42FF-B44C-9F55AA8ED50D}" destId="{8026B966-7C94-44AE-8745-1F9E9839E044}" srcOrd="0" destOrd="0" presId="urn:microsoft.com/office/officeart/2016/7/layout/BasicLinearProcessNumbered"/>
    <dgm:cxn modelId="{FEEFF33E-F0F1-4B0A-84FE-61A359C05D9B}" type="presOf" srcId="{E6355205-A5FD-4789-B083-E4724894DBDF}" destId="{DD26DABD-2884-4093-BED2-A027E66FB5C2}" srcOrd="0" destOrd="0" presId="urn:microsoft.com/office/officeart/2016/7/layout/BasicLinearProcessNumbered"/>
    <dgm:cxn modelId="{E954CF61-A14D-4ABA-807E-888A41B367F8}" type="presOf" srcId="{92F639D3-1E78-4F3A-8C1A-8DF2D3D14F12}" destId="{E6A3A987-276A-4280-A60E-A7CC4F0726E8}" srcOrd="1" destOrd="0" presId="urn:microsoft.com/office/officeart/2016/7/layout/BasicLinearProcessNumbered"/>
    <dgm:cxn modelId="{BD3AB547-8F2D-4247-A34E-8427C2D6738E}" type="presOf" srcId="{861AB59B-80E6-4020-842F-2DCA09B4EC1A}" destId="{D81C1103-3D31-4A91-BC83-08BC7281FC05}" srcOrd="0" destOrd="0" presId="urn:microsoft.com/office/officeart/2016/7/layout/BasicLinearProcessNumbered"/>
    <dgm:cxn modelId="{BE6EBF68-9AC3-46E4-9B5C-2863D5A17C31}" srcId="{85926E42-88AC-4EE1-BCFD-3ABA5FF1D53C}" destId="{19367B33-B092-45B7-BF5C-99B999F2FBC3}" srcOrd="3" destOrd="0" parTransId="{A134A9AB-6731-4328-A25A-70BBCFF23DAE}" sibTransId="{F67BECD2-A4C7-4B75-AFE5-1AE1B80141E4}"/>
    <dgm:cxn modelId="{0D03AA75-714B-4BEF-9466-834C802E3A72}" type="presOf" srcId="{325DFEA7-63B0-44AB-8A88-DC5A685769F6}" destId="{148B9D46-EFB5-445A-B14F-C57794449545}" srcOrd="0" destOrd="0" presId="urn:microsoft.com/office/officeart/2016/7/layout/BasicLinearProcessNumbered"/>
    <dgm:cxn modelId="{C7867682-330B-41E6-97E5-34EE2459B800}" type="presOf" srcId="{2416A74B-8481-45A9-A07F-CD65CCCB2201}" destId="{03786DCF-F81A-4B98-B44E-986BCBD6F603}" srcOrd="1" destOrd="0" presId="urn:microsoft.com/office/officeart/2016/7/layout/BasicLinearProcessNumbered"/>
    <dgm:cxn modelId="{418CAF8E-3D76-4691-805F-E9DDF2BB789F}" type="presOf" srcId="{325DFEA7-63B0-44AB-8A88-DC5A685769F6}" destId="{A2F918ED-B6AC-410A-B8AD-5331A97DF5B1}" srcOrd="1" destOrd="0" presId="urn:microsoft.com/office/officeart/2016/7/layout/BasicLinearProcessNumbered"/>
    <dgm:cxn modelId="{86390590-7F87-4510-903F-B13067F3380D}" type="presOf" srcId="{19367B33-B092-45B7-BF5C-99B999F2FBC3}" destId="{A647D4DF-B619-4D20-A7B3-E04384AF8BE7}" srcOrd="1" destOrd="0" presId="urn:microsoft.com/office/officeart/2016/7/layout/BasicLinearProcessNumbered"/>
    <dgm:cxn modelId="{EB8AF791-532D-4577-8A36-1319ECD32250}" srcId="{85926E42-88AC-4EE1-BCFD-3ABA5FF1D53C}" destId="{A4CB6045-6E70-4CDB-B2F2-3199772DC33F}" srcOrd="2" destOrd="0" parTransId="{60BE30FD-D1AD-447B-B0B3-01657732746C}" sibTransId="{E6355205-A5FD-4789-B083-E4724894DBDF}"/>
    <dgm:cxn modelId="{E2F8409F-F779-4FDF-92DB-7E69B21B6D85}" type="presOf" srcId="{AF2C66CE-8B5F-4745-A005-CBE7755A2F1C}" destId="{0FA68828-E454-40B7-9F81-3D0FA25E8109}" srcOrd="0" destOrd="0" presId="urn:microsoft.com/office/officeart/2016/7/layout/BasicLinearProcessNumbered"/>
    <dgm:cxn modelId="{4B5DA2AF-03C4-4FB8-95EF-BC4FE2183D0A}" srcId="{85926E42-88AC-4EE1-BCFD-3ABA5FF1D53C}" destId="{92F639D3-1E78-4F3A-8C1A-8DF2D3D14F12}" srcOrd="4" destOrd="0" parTransId="{A7C9B6AA-5293-4F21-BB37-92E7AD7A91BA}" sibTransId="{861AB59B-80E6-4020-842F-2DCA09B4EC1A}"/>
    <dgm:cxn modelId="{7FD8D0B1-4A00-4E53-ACF1-A6912960E546}" type="presOf" srcId="{19367B33-B092-45B7-BF5C-99B999F2FBC3}" destId="{F89B48A5-557F-428A-B3F4-26DB4418584A}" srcOrd="0" destOrd="0" presId="urn:microsoft.com/office/officeart/2016/7/layout/BasicLinearProcessNumbered"/>
    <dgm:cxn modelId="{A14146C7-D4F6-43F6-9AC3-CBB0585DFDCC}" srcId="{85926E42-88AC-4EE1-BCFD-3ABA5FF1D53C}" destId="{2416A74B-8481-45A9-A07F-CD65CCCB2201}" srcOrd="0" destOrd="0" parTransId="{FBCD4401-9B3A-4646-A3AF-527371289490}" sibTransId="{64D60365-5C0B-42FF-B44C-9F55AA8ED50D}"/>
    <dgm:cxn modelId="{CEC402DD-7DA2-48A7-B97D-7F49828F1321}" type="presOf" srcId="{2416A74B-8481-45A9-A07F-CD65CCCB2201}" destId="{A4920D3F-A859-4C0D-914A-73A283174E1B}" srcOrd="0" destOrd="0" presId="urn:microsoft.com/office/officeart/2016/7/layout/BasicLinearProcessNumbered"/>
    <dgm:cxn modelId="{F965B2DE-3EC0-4F14-ADD8-FF68443D15AD}" type="presOf" srcId="{A4CB6045-6E70-4CDB-B2F2-3199772DC33F}" destId="{2C8D6F09-85E1-4597-8311-3EF4E8268133}" srcOrd="1" destOrd="0" presId="urn:microsoft.com/office/officeart/2016/7/layout/BasicLinearProcessNumbered"/>
    <dgm:cxn modelId="{602760EA-E7EF-4445-AC04-99BE215F17C8}" type="presOf" srcId="{92F639D3-1E78-4F3A-8C1A-8DF2D3D14F12}" destId="{1471727E-B7C7-4A85-B142-72A69BE6A00E}" srcOrd="0" destOrd="0" presId="urn:microsoft.com/office/officeart/2016/7/layout/BasicLinearProcessNumbered"/>
    <dgm:cxn modelId="{DD44849F-8118-4987-AFBD-38FAD66BB6DE}" type="presParOf" srcId="{FFED78DE-EED5-46F7-B907-E2EE9DE98E99}" destId="{CFBA0661-B97B-4F5C-A84C-927D39FD2AF3}" srcOrd="0" destOrd="0" presId="urn:microsoft.com/office/officeart/2016/7/layout/BasicLinearProcessNumbered"/>
    <dgm:cxn modelId="{CEFFF261-3CA7-46A4-B4F2-00A15097C392}" type="presParOf" srcId="{CFBA0661-B97B-4F5C-A84C-927D39FD2AF3}" destId="{A4920D3F-A859-4C0D-914A-73A283174E1B}" srcOrd="0" destOrd="0" presId="urn:microsoft.com/office/officeart/2016/7/layout/BasicLinearProcessNumbered"/>
    <dgm:cxn modelId="{7253B65E-BF6F-416C-873B-5BE47975A50D}" type="presParOf" srcId="{CFBA0661-B97B-4F5C-A84C-927D39FD2AF3}" destId="{8026B966-7C94-44AE-8745-1F9E9839E044}" srcOrd="1" destOrd="0" presId="urn:microsoft.com/office/officeart/2016/7/layout/BasicLinearProcessNumbered"/>
    <dgm:cxn modelId="{2A76B259-8C06-4F85-9C99-6C3B6E78CAB5}" type="presParOf" srcId="{CFBA0661-B97B-4F5C-A84C-927D39FD2AF3}" destId="{0ABB0C0A-1D52-446D-9102-6CEB6ABCB51D}" srcOrd="2" destOrd="0" presId="urn:microsoft.com/office/officeart/2016/7/layout/BasicLinearProcessNumbered"/>
    <dgm:cxn modelId="{82CFB4EC-5B81-4E60-BC64-9CE16A3FB0A8}" type="presParOf" srcId="{CFBA0661-B97B-4F5C-A84C-927D39FD2AF3}" destId="{03786DCF-F81A-4B98-B44E-986BCBD6F603}" srcOrd="3" destOrd="0" presId="urn:microsoft.com/office/officeart/2016/7/layout/BasicLinearProcessNumbered"/>
    <dgm:cxn modelId="{F75AB779-5BAA-450D-9D21-3AEFDEF22BA8}" type="presParOf" srcId="{FFED78DE-EED5-46F7-B907-E2EE9DE98E99}" destId="{67835825-DA56-4D04-AED0-44E72AFC01B4}" srcOrd="1" destOrd="0" presId="urn:microsoft.com/office/officeart/2016/7/layout/BasicLinearProcessNumbered"/>
    <dgm:cxn modelId="{1D72DC65-D27F-4DC8-BD48-1D8021106601}" type="presParOf" srcId="{FFED78DE-EED5-46F7-B907-E2EE9DE98E99}" destId="{C2BED2EE-F053-4044-BD59-3E8FEF3E5D07}" srcOrd="2" destOrd="0" presId="urn:microsoft.com/office/officeart/2016/7/layout/BasicLinearProcessNumbered"/>
    <dgm:cxn modelId="{D564ACD8-B6F5-42AB-913F-8850FDBF1335}" type="presParOf" srcId="{C2BED2EE-F053-4044-BD59-3E8FEF3E5D07}" destId="{148B9D46-EFB5-445A-B14F-C57794449545}" srcOrd="0" destOrd="0" presId="urn:microsoft.com/office/officeart/2016/7/layout/BasicLinearProcessNumbered"/>
    <dgm:cxn modelId="{A0BC435B-EF04-4F53-9688-D312F7C257E9}" type="presParOf" srcId="{C2BED2EE-F053-4044-BD59-3E8FEF3E5D07}" destId="{0FA68828-E454-40B7-9F81-3D0FA25E8109}" srcOrd="1" destOrd="0" presId="urn:microsoft.com/office/officeart/2016/7/layout/BasicLinearProcessNumbered"/>
    <dgm:cxn modelId="{86D0B2CD-A497-4026-9B9F-140F50EC6CFF}" type="presParOf" srcId="{C2BED2EE-F053-4044-BD59-3E8FEF3E5D07}" destId="{21EB5F3A-DFBC-4946-A19B-8713C376A27E}" srcOrd="2" destOrd="0" presId="urn:microsoft.com/office/officeart/2016/7/layout/BasicLinearProcessNumbered"/>
    <dgm:cxn modelId="{B0F3333C-74F5-4F2F-A954-6A065D74141D}" type="presParOf" srcId="{C2BED2EE-F053-4044-BD59-3E8FEF3E5D07}" destId="{A2F918ED-B6AC-410A-B8AD-5331A97DF5B1}" srcOrd="3" destOrd="0" presId="urn:microsoft.com/office/officeart/2016/7/layout/BasicLinearProcessNumbered"/>
    <dgm:cxn modelId="{44C46C83-B198-45B5-BFC2-370B2AE60D9F}" type="presParOf" srcId="{FFED78DE-EED5-46F7-B907-E2EE9DE98E99}" destId="{07B18838-2412-4709-8D3D-AD5F32FCF00E}" srcOrd="3" destOrd="0" presId="urn:microsoft.com/office/officeart/2016/7/layout/BasicLinearProcessNumbered"/>
    <dgm:cxn modelId="{32BEC6F8-7FAA-4AEC-BE52-4696A3F8BFA1}" type="presParOf" srcId="{FFED78DE-EED5-46F7-B907-E2EE9DE98E99}" destId="{68D15313-D3D2-41CC-BB24-A98B9D458936}" srcOrd="4" destOrd="0" presId="urn:microsoft.com/office/officeart/2016/7/layout/BasicLinearProcessNumbered"/>
    <dgm:cxn modelId="{57D32764-B70B-441F-B5CB-2681A5A5FB0B}" type="presParOf" srcId="{68D15313-D3D2-41CC-BB24-A98B9D458936}" destId="{CCCB37D0-E8EA-46CE-9F76-31BB736552C6}" srcOrd="0" destOrd="0" presId="urn:microsoft.com/office/officeart/2016/7/layout/BasicLinearProcessNumbered"/>
    <dgm:cxn modelId="{C4E0FB23-9103-49D8-9E51-D31F6A3A5101}" type="presParOf" srcId="{68D15313-D3D2-41CC-BB24-A98B9D458936}" destId="{DD26DABD-2884-4093-BED2-A027E66FB5C2}" srcOrd="1" destOrd="0" presId="urn:microsoft.com/office/officeart/2016/7/layout/BasicLinearProcessNumbered"/>
    <dgm:cxn modelId="{B950DF81-2DD8-42B2-9567-7C86F2460EEE}" type="presParOf" srcId="{68D15313-D3D2-41CC-BB24-A98B9D458936}" destId="{7F255E6C-0A95-4193-8459-821A59E565C2}" srcOrd="2" destOrd="0" presId="urn:microsoft.com/office/officeart/2016/7/layout/BasicLinearProcessNumbered"/>
    <dgm:cxn modelId="{148BD507-7F0E-498D-A31E-32F3A1988C20}" type="presParOf" srcId="{68D15313-D3D2-41CC-BB24-A98B9D458936}" destId="{2C8D6F09-85E1-4597-8311-3EF4E8268133}" srcOrd="3" destOrd="0" presId="urn:microsoft.com/office/officeart/2016/7/layout/BasicLinearProcessNumbered"/>
    <dgm:cxn modelId="{D4701FC2-AEF3-4E2B-BD9E-AE85AB39C872}" type="presParOf" srcId="{FFED78DE-EED5-46F7-B907-E2EE9DE98E99}" destId="{ACEF76B9-ACD9-4B55-ADD5-8728B67EB083}" srcOrd="5" destOrd="0" presId="urn:microsoft.com/office/officeart/2016/7/layout/BasicLinearProcessNumbered"/>
    <dgm:cxn modelId="{3892D37D-6D56-4201-B6C5-78B6B2F6F0BA}" type="presParOf" srcId="{FFED78DE-EED5-46F7-B907-E2EE9DE98E99}" destId="{A6366017-6536-41AA-92CE-684BB4434F8F}" srcOrd="6" destOrd="0" presId="urn:microsoft.com/office/officeart/2016/7/layout/BasicLinearProcessNumbered"/>
    <dgm:cxn modelId="{19A109AE-B3B0-4302-983D-C7170AB64A5A}" type="presParOf" srcId="{A6366017-6536-41AA-92CE-684BB4434F8F}" destId="{F89B48A5-557F-428A-B3F4-26DB4418584A}" srcOrd="0" destOrd="0" presId="urn:microsoft.com/office/officeart/2016/7/layout/BasicLinearProcessNumbered"/>
    <dgm:cxn modelId="{0F751D9B-7501-440C-9644-43407FD9CF8D}" type="presParOf" srcId="{A6366017-6536-41AA-92CE-684BB4434F8F}" destId="{06D74FCA-FFEF-4C06-A81B-E2E838D6E966}" srcOrd="1" destOrd="0" presId="urn:microsoft.com/office/officeart/2016/7/layout/BasicLinearProcessNumbered"/>
    <dgm:cxn modelId="{A7DB79DD-3993-44AA-A93C-F48FCBD8E27A}" type="presParOf" srcId="{A6366017-6536-41AA-92CE-684BB4434F8F}" destId="{F7297ACD-E7A4-4E61-816F-0DFFA2784B81}" srcOrd="2" destOrd="0" presId="urn:microsoft.com/office/officeart/2016/7/layout/BasicLinearProcessNumbered"/>
    <dgm:cxn modelId="{404E49A5-34E2-49A6-9D74-2E7CEA9117DE}" type="presParOf" srcId="{A6366017-6536-41AA-92CE-684BB4434F8F}" destId="{A647D4DF-B619-4D20-A7B3-E04384AF8BE7}" srcOrd="3" destOrd="0" presId="urn:microsoft.com/office/officeart/2016/7/layout/BasicLinearProcessNumbered"/>
    <dgm:cxn modelId="{D6F37CC8-CE2E-46D5-9F1D-7B25DFD90D2A}" type="presParOf" srcId="{FFED78DE-EED5-46F7-B907-E2EE9DE98E99}" destId="{61F0BAE9-5E04-4A83-8278-669CAA71330C}" srcOrd="7" destOrd="0" presId="urn:microsoft.com/office/officeart/2016/7/layout/BasicLinearProcessNumbered"/>
    <dgm:cxn modelId="{CF10FEFD-575E-4DF1-93EB-BB195EAE2982}" type="presParOf" srcId="{FFED78DE-EED5-46F7-B907-E2EE9DE98E99}" destId="{F774CD58-449C-45A4-AE54-1DD74F436CC3}" srcOrd="8" destOrd="0" presId="urn:microsoft.com/office/officeart/2016/7/layout/BasicLinearProcessNumbered"/>
    <dgm:cxn modelId="{6DF37BB7-93F8-4E47-A69A-531B2E273C1E}" type="presParOf" srcId="{F774CD58-449C-45A4-AE54-1DD74F436CC3}" destId="{1471727E-B7C7-4A85-B142-72A69BE6A00E}" srcOrd="0" destOrd="0" presId="urn:microsoft.com/office/officeart/2016/7/layout/BasicLinearProcessNumbered"/>
    <dgm:cxn modelId="{A672739E-341E-4731-BCCE-D7A86E9FB442}" type="presParOf" srcId="{F774CD58-449C-45A4-AE54-1DD74F436CC3}" destId="{D81C1103-3D31-4A91-BC83-08BC7281FC05}" srcOrd="1" destOrd="0" presId="urn:microsoft.com/office/officeart/2016/7/layout/BasicLinearProcessNumbered"/>
    <dgm:cxn modelId="{019469EA-B928-4223-8CBA-1A96C71DFE82}" type="presParOf" srcId="{F774CD58-449C-45A4-AE54-1DD74F436CC3}" destId="{AEB95268-3E3D-45CC-8A30-68CDBAF2EC5D}" srcOrd="2" destOrd="0" presId="urn:microsoft.com/office/officeart/2016/7/layout/BasicLinearProcessNumbered"/>
    <dgm:cxn modelId="{1174B739-6352-494A-A4EC-BB5EB1536B18}" type="presParOf" srcId="{F774CD58-449C-45A4-AE54-1DD74F436CC3}" destId="{E6A3A987-276A-4280-A60E-A7CC4F0726E8}"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B39CE4-CBB0-4407-933D-368C4F9B8EE8}">
      <dsp:nvSpPr>
        <dsp:cNvPr id="0" name=""/>
        <dsp:cNvSpPr/>
      </dsp:nvSpPr>
      <dsp:spPr>
        <a:xfrm>
          <a:off x="4073" y="529658"/>
          <a:ext cx="2205645" cy="3795619"/>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961" tIns="330200" rIns="171961" bIns="330200" numCol="1" spcCol="1270" anchor="t" anchorCtr="0">
          <a:noAutofit/>
        </a:bodyPr>
        <a:lstStyle/>
        <a:p>
          <a:pPr marL="0" lvl="0" indent="0" algn="l" defTabSz="622300">
            <a:lnSpc>
              <a:spcPct val="90000"/>
            </a:lnSpc>
            <a:spcBef>
              <a:spcPct val="0"/>
            </a:spcBef>
            <a:spcAft>
              <a:spcPct val="35000"/>
            </a:spcAft>
            <a:buNone/>
          </a:pPr>
          <a:r>
            <a:rPr lang="en-US" sz="1400" kern="1200" dirty="0"/>
            <a:t>Adopt “Placemaking” </a:t>
          </a:r>
        </a:p>
        <a:p>
          <a:pPr marL="0" lvl="0" indent="0" algn="l" defTabSz="622300">
            <a:lnSpc>
              <a:spcPct val="90000"/>
            </a:lnSpc>
            <a:spcBef>
              <a:spcPct val="0"/>
            </a:spcBef>
            <a:spcAft>
              <a:spcPct val="35000"/>
            </a:spcAft>
            <a:buNone/>
          </a:pPr>
          <a:r>
            <a:rPr lang="en-US" sz="1400" kern="1200" dirty="0"/>
            <a:t>as a priority </a:t>
          </a:r>
        </a:p>
      </dsp:txBody>
      <dsp:txXfrm>
        <a:off x="4073" y="1971993"/>
        <a:ext cx="2205645" cy="2277371"/>
      </dsp:txXfrm>
    </dsp:sp>
    <dsp:sp modelId="{59C8B0FC-396E-41FA-9E0A-BDA5DF066860}">
      <dsp:nvSpPr>
        <dsp:cNvPr id="0" name=""/>
        <dsp:cNvSpPr/>
      </dsp:nvSpPr>
      <dsp:spPr>
        <a:xfrm>
          <a:off x="696912" y="999269"/>
          <a:ext cx="926371" cy="9263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223" tIns="12700" rIns="72223" bIns="12700" numCol="1" spcCol="1270" anchor="ctr" anchorCtr="0">
          <a:noAutofit/>
        </a:bodyPr>
        <a:lstStyle/>
        <a:p>
          <a:pPr marL="0" lvl="0" indent="0" algn="ctr" defTabSz="2000250">
            <a:lnSpc>
              <a:spcPct val="90000"/>
            </a:lnSpc>
            <a:spcBef>
              <a:spcPct val="0"/>
            </a:spcBef>
            <a:spcAft>
              <a:spcPct val="35000"/>
            </a:spcAft>
            <a:buNone/>
          </a:pPr>
          <a:r>
            <a:rPr lang="en-US" sz="4500" kern="1200"/>
            <a:t>1</a:t>
          </a:r>
          <a:endParaRPr lang="en-US" sz="4500" kern="1200" dirty="0"/>
        </a:p>
      </dsp:txBody>
      <dsp:txXfrm>
        <a:off x="832576" y="1134933"/>
        <a:ext cx="655043" cy="655043"/>
      </dsp:txXfrm>
    </dsp:sp>
    <dsp:sp modelId="{6A82EACE-457E-4BFC-82F5-164C0B497D36}">
      <dsp:nvSpPr>
        <dsp:cNvPr id="0" name=""/>
        <dsp:cNvSpPr/>
      </dsp:nvSpPr>
      <dsp:spPr>
        <a:xfrm>
          <a:off x="15013" y="4310394"/>
          <a:ext cx="220564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209A6EE7-E4D3-4504-BA84-849CFEFB7965}">
      <dsp:nvSpPr>
        <dsp:cNvPr id="0" name=""/>
        <dsp:cNvSpPr/>
      </dsp:nvSpPr>
      <dsp:spPr>
        <a:xfrm>
          <a:off x="2430283" y="485871"/>
          <a:ext cx="2205645" cy="3849936"/>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961" tIns="330200" rIns="171961" bIns="330200" numCol="1" spcCol="1270" anchor="t" anchorCtr="0">
          <a:noAutofit/>
        </a:bodyPr>
        <a:lstStyle/>
        <a:p>
          <a:pPr marL="0" lvl="0" indent="0" algn="l" defTabSz="622300">
            <a:lnSpc>
              <a:spcPct val="90000"/>
            </a:lnSpc>
            <a:spcBef>
              <a:spcPct val="0"/>
            </a:spcBef>
            <a:spcAft>
              <a:spcPct val="35000"/>
            </a:spcAft>
            <a:buNone/>
          </a:pPr>
          <a:r>
            <a:rPr lang="en-US" sz="1400" kern="1200" dirty="0"/>
            <a:t>Focus on vacant, undesirable and aged housing stock to increase inventory in the $90,000 – $225,000 range. Leverage vehicles such as Chemung County Land Bank,  Corning Housing Partnership, Arbor Housing</a:t>
          </a:r>
        </a:p>
      </dsp:txBody>
      <dsp:txXfrm>
        <a:off x="2430283" y="1948847"/>
        <a:ext cx="2205645" cy="2309961"/>
      </dsp:txXfrm>
    </dsp:sp>
    <dsp:sp modelId="{0C983285-8AC6-4330-8A8E-1B03177C9DBD}">
      <dsp:nvSpPr>
        <dsp:cNvPr id="0" name=""/>
        <dsp:cNvSpPr/>
      </dsp:nvSpPr>
      <dsp:spPr>
        <a:xfrm>
          <a:off x="3058970" y="956755"/>
          <a:ext cx="926371" cy="9263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223" tIns="12700" rIns="72223" bIns="12700" numCol="1" spcCol="1270" anchor="ctr" anchorCtr="0">
          <a:noAutofit/>
        </a:bodyPr>
        <a:lstStyle/>
        <a:p>
          <a:pPr marL="0" lvl="0" indent="0" algn="ctr" defTabSz="2000250">
            <a:lnSpc>
              <a:spcPct val="90000"/>
            </a:lnSpc>
            <a:spcBef>
              <a:spcPct val="0"/>
            </a:spcBef>
            <a:spcAft>
              <a:spcPct val="35000"/>
            </a:spcAft>
            <a:buNone/>
          </a:pPr>
          <a:r>
            <a:rPr lang="en-US" sz="4500" kern="1200"/>
            <a:t>2</a:t>
          </a:r>
        </a:p>
      </dsp:txBody>
      <dsp:txXfrm>
        <a:off x="3194634" y="1092419"/>
        <a:ext cx="655043" cy="655043"/>
      </dsp:txXfrm>
    </dsp:sp>
    <dsp:sp modelId="{CB1EF649-8E76-49FC-BB0E-7C4B9BEC05EE}">
      <dsp:nvSpPr>
        <dsp:cNvPr id="0" name=""/>
        <dsp:cNvSpPr/>
      </dsp:nvSpPr>
      <dsp:spPr>
        <a:xfrm>
          <a:off x="2441223" y="4327278"/>
          <a:ext cx="220564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DC2ED6D-DF3F-437B-9818-98F41ED7D87C}">
      <dsp:nvSpPr>
        <dsp:cNvPr id="0" name=""/>
        <dsp:cNvSpPr/>
      </dsp:nvSpPr>
      <dsp:spPr>
        <a:xfrm>
          <a:off x="4856493" y="496833"/>
          <a:ext cx="2205645" cy="3824862"/>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961" tIns="330200" rIns="171961" bIns="330200" numCol="1" spcCol="1270" anchor="t" anchorCtr="0">
          <a:noAutofit/>
        </a:bodyPr>
        <a:lstStyle/>
        <a:p>
          <a:pPr marL="0" lvl="0" indent="0" algn="l" defTabSz="622300">
            <a:lnSpc>
              <a:spcPct val="90000"/>
            </a:lnSpc>
            <a:spcBef>
              <a:spcPct val="0"/>
            </a:spcBef>
            <a:spcAft>
              <a:spcPct val="35000"/>
            </a:spcAft>
            <a:buNone/>
          </a:pPr>
          <a:r>
            <a:rPr lang="en-US" sz="1400" kern="1200" dirty="0"/>
            <a:t>Create planning and regulatory tools:  update zoning and ordinances, offer tax incentives to convert multi-family properties to original use, offer real property tax exemption </a:t>
          </a:r>
        </a:p>
      </dsp:txBody>
      <dsp:txXfrm>
        <a:off x="4856493" y="1950281"/>
        <a:ext cx="2205645" cy="2294917"/>
      </dsp:txXfrm>
    </dsp:sp>
    <dsp:sp modelId="{80C9392B-0E36-40F1-96AA-FD2C48915B98}">
      <dsp:nvSpPr>
        <dsp:cNvPr id="0" name=""/>
        <dsp:cNvSpPr/>
      </dsp:nvSpPr>
      <dsp:spPr>
        <a:xfrm>
          <a:off x="5496130" y="933278"/>
          <a:ext cx="926371" cy="9263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223" tIns="12700" rIns="72223" bIns="12700" numCol="1" spcCol="1270" anchor="ctr" anchorCtr="0">
          <a:noAutofit/>
        </a:bodyPr>
        <a:lstStyle/>
        <a:p>
          <a:pPr marL="0" lvl="0" indent="0" algn="ctr" defTabSz="2000250">
            <a:lnSpc>
              <a:spcPct val="90000"/>
            </a:lnSpc>
            <a:spcBef>
              <a:spcPct val="0"/>
            </a:spcBef>
            <a:spcAft>
              <a:spcPct val="35000"/>
            </a:spcAft>
            <a:buNone/>
          </a:pPr>
          <a:r>
            <a:rPr lang="en-US" sz="4500" kern="1200"/>
            <a:t>3</a:t>
          </a:r>
          <a:endParaRPr lang="en-US" sz="4500" kern="1200" dirty="0"/>
        </a:p>
      </dsp:txBody>
      <dsp:txXfrm>
        <a:off x="5631794" y="1068942"/>
        <a:ext cx="655043" cy="655043"/>
      </dsp:txXfrm>
    </dsp:sp>
    <dsp:sp modelId="{3C9E1815-4AC1-45C9-AA41-7E4AF7C0DE6F}">
      <dsp:nvSpPr>
        <dsp:cNvPr id="0" name=""/>
        <dsp:cNvSpPr/>
      </dsp:nvSpPr>
      <dsp:spPr>
        <a:xfrm>
          <a:off x="4856493" y="4304468"/>
          <a:ext cx="220564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8F40BE2-EA9D-487E-A346-4E1BE7FF2BDB}">
      <dsp:nvSpPr>
        <dsp:cNvPr id="0" name=""/>
        <dsp:cNvSpPr/>
      </dsp:nvSpPr>
      <dsp:spPr>
        <a:xfrm>
          <a:off x="7282703" y="474940"/>
          <a:ext cx="2205645" cy="3861299"/>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961" tIns="330200" rIns="171961" bIns="330200" numCol="1" spcCol="1270" anchor="t" anchorCtr="0">
          <a:noAutofit/>
        </a:bodyPr>
        <a:lstStyle/>
        <a:p>
          <a:pPr marL="0" lvl="0" indent="0" algn="l" defTabSz="622300">
            <a:lnSpc>
              <a:spcPct val="90000"/>
            </a:lnSpc>
            <a:spcBef>
              <a:spcPct val="0"/>
            </a:spcBef>
            <a:spcAft>
              <a:spcPct val="35000"/>
            </a:spcAft>
            <a:buNone/>
          </a:pPr>
          <a:r>
            <a:rPr lang="en-US" sz="1400" kern="1200" dirty="0"/>
            <a:t>Infuse cash to expand  efforts underway, reduce risk and stimulate private investment: Corning Housing Partnership and Elmira Housing &amp; Neighborhood Revitalization Task Force</a:t>
          </a:r>
        </a:p>
      </dsp:txBody>
      <dsp:txXfrm>
        <a:off x="7282703" y="1942234"/>
        <a:ext cx="2205645" cy="2316779"/>
      </dsp:txXfrm>
    </dsp:sp>
    <dsp:sp modelId="{58ECF825-6E84-4BB7-B07D-DC10DFCAE80E}">
      <dsp:nvSpPr>
        <dsp:cNvPr id="0" name=""/>
        <dsp:cNvSpPr/>
      </dsp:nvSpPr>
      <dsp:spPr>
        <a:xfrm>
          <a:off x="7900450" y="931116"/>
          <a:ext cx="926371" cy="9263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223" tIns="12700" rIns="72223" bIns="12700" numCol="1" spcCol="1270" anchor="ctr" anchorCtr="0">
          <a:noAutofit/>
        </a:bodyPr>
        <a:lstStyle/>
        <a:p>
          <a:pPr marL="0" lvl="0" indent="0" algn="ctr" defTabSz="2000250">
            <a:lnSpc>
              <a:spcPct val="90000"/>
            </a:lnSpc>
            <a:spcBef>
              <a:spcPct val="0"/>
            </a:spcBef>
            <a:spcAft>
              <a:spcPct val="35000"/>
            </a:spcAft>
            <a:buNone/>
          </a:pPr>
          <a:r>
            <a:rPr lang="en-US" sz="4500" kern="1200"/>
            <a:t>4</a:t>
          </a:r>
          <a:endParaRPr lang="en-US" sz="4500" kern="1200" dirty="0"/>
        </a:p>
      </dsp:txBody>
      <dsp:txXfrm>
        <a:off x="8036114" y="1066780"/>
        <a:ext cx="655043" cy="655043"/>
      </dsp:txXfrm>
    </dsp:sp>
    <dsp:sp modelId="{EB90D48F-71C3-4CA3-8CAE-1F290FD45AD0}">
      <dsp:nvSpPr>
        <dsp:cNvPr id="0" name=""/>
        <dsp:cNvSpPr/>
      </dsp:nvSpPr>
      <dsp:spPr>
        <a:xfrm>
          <a:off x="7282703" y="4332961"/>
          <a:ext cx="220564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DB745E4-A999-4C0E-B87F-0DBC89B35BA6}">
      <dsp:nvSpPr>
        <dsp:cNvPr id="0" name=""/>
        <dsp:cNvSpPr/>
      </dsp:nvSpPr>
      <dsp:spPr>
        <a:xfrm>
          <a:off x="9697972" y="474940"/>
          <a:ext cx="2205645" cy="3837337"/>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71961" tIns="330200" rIns="171961" bIns="330200" numCol="1" spcCol="1270" anchor="t" anchorCtr="0">
          <a:noAutofit/>
        </a:bodyPr>
        <a:lstStyle/>
        <a:p>
          <a:pPr marL="0" lvl="0" indent="0" algn="l" defTabSz="711200">
            <a:lnSpc>
              <a:spcPct val="90000"/>
            </a:lnSpc>
            <a:spcBef>
              <a:spcPct val="0"/>
            </a:spcBef>
            <a:spcAft>
              <a:spcPct val="35000"/>
            </a:spcAft>
            <a:buNone/>
          </a:pPr>
          <a:r>
            <a:rPr lang="en-US" sz="1600" kern="1200"/>
            <a:t>Secure funding to invest in  neighborhood revitalization infrastructure and increase rate of property appreciation</a:t>
          </a:r>
        </a:p>
      </dsp:txBody>
      <dsp:txXfrm>
        <a:off x="9697972" y="1933128"/>
        <a:ext cx="2205645" cy="2302402"/>
      </dsp:txXfrm>
    </dsp:sp>
    <dsp:sp modelId="{58642A53-BC2D-4677-9107-CED652E8405F}">
      <dsp:nvSpPr>
        <dsp:cNvPr id="0" name=""/>
        <dsp:cNvSpPr/>
      </dsp:nvSpPr>
      <dsp:spPr>
        <a:xfrm>
          <a:off x="10286140" y="888046"/>
          <a:ext cx="926371" cy="92637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72223" tIns="12700" rIns="72223" bIns="12700" numCol="1" spcCol="1270" anchor="ctr" anchorCtr="0">
          <a:noAutofit/>
        </a:bodyPr>
        <a:lstStyle/>
        <a:p>
          <a:pPr marL="0" lvl="0" indent="0" algn="ctr" defTabSz="2000250">
            <a:lnSpc>
              <a:spcPct val="90000"/>
            </a:lnSpc>
            <a:spcBef>
              <a:spcPct val="0"/>
            </a:spcBef>
            <a:spcAft>
              <a:spcPct val="35000"/>
            </a:spcAft>
            <a:buNone/>
          </a:pPr>
          <a:r>
            <a:rPr lang="en-US" sz="4500" kern="1200"/>
            <a:t>5</a:t>
          </a:r>
        </a:p>
      </dsp:txBody>
      <dsp:txXfrm>
        <a:off x="10421804" y="1023710"/>
        <a:ext cx="655043" cy="655043"/>
      </dsp:txXfrm>
    </dsp:sp>
    <dsp:sp modelId="{EE9ECEC5-3562-4D76-8697-8E8344ED4AAB}">
      <dsp:nvSpPr>
        <dsp:cNvPr id="0" name=""/>
        <dsp:cNvSpPr/>
      </dsp:nvSpPr>
      <dsp:spPr>
        <a:xfrm>
          <a:off x="9680151" y="4290157"/>
          <a:ext cx="2205645"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0D3F-A859-4C0D-914A-73A283174E1B}">
      <dsp:nvSpPr>
        <dsp:cNvPr id="0" name=""/>
        <dsp:cNvSpPr/>
      </dsp:nvSpPr>
      <dsp:spPr>
        <a:xfrm>
          <a:off x="4873" y="0"/>
          <a:ext cx="3276014" cy="4351338"/>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6198" tIns="330200" rIns="246198" bIns="330200" numCol="1" spcCol="1270" anchor="t" anchorCtr="0">
          <a:noAutofit/>
        </a:bodyPr>
        <a:lstStyle/>
        <a:p>
          <a:pPr marL="0" lvl="0" indent="0" algn="l" defTabSz="622300">
            <a:lnSpc>
              <a:spcPct val="90000"/>
            </a:lnSpc>
            <a:spcBef>
              <a:spcPct val="0"/>
            </a:spcBef>
            <a:spcAft>
              <a:spcPct val="35000"/>
            </a:spcAft>
            <a:buNone/>
          </a:pPr>
          <a:r>
            <a:rPr lang="en-US" sz="1400" u="none" kern="1200" dirty="0"/>
            <a:t>Strengthen capacity of the building sector to undertake construction on the existing 180-200 building lots in the Town of Erwin and others under consideration in Horseheads and Big Flats:  p</a:t>
          </a:r>
          <a:r>
            <a:rPr lang="en-US" sz="1400" kern="1200" dirty="0"/>
            <a:t>roperty tax incentives; financing packages that provide small builders with the financial capacity; attract mid-scale building companies that have the capacity to undertake 20+ new house construction</a:t>
          </a:r>
        </a:p>
      </dsp:txBody>
      <dsp:txXfrm>
        <a:off x="4873" y="1653508"/>
        <a:ext cx="3276014" cy="2610802"/>
      </dsp:txXfrm>
    </dsp:sp>
    <dsp:sp modelId="{8026B966-7C94-44AE-8745-1F9E9839E044}">
      <dsp:nvSpPr>
        <dsp:cNvPr id="0" name=""/>
        <dsp:cNvSpPr/>
      </dsp:nvSpPr>
      <dsp:spPr>
        <a:xfrm>
          <a:off x="990179" y="435133"/>
          <a:ext cx="1305401" cy="13054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1181351" y="626305"/>
        <a:ext cx="923057" cy="923057"/>
      </dsp:txXfrm>
    </dsp:sp>
    <dsp:sp modelId="{0ABB0C0A-1D52-446D-9102-6CEB6ABCB51D}">
      <dsp:nvSpPr>
        <dsp:cNvPr id="0" name=""/>
        <dsp:cNvSpPr/>
      </dsp:nvSpPr>
      <dsp:spPr>
        <a:xfrm>
          <a:off x="63956" y="4351266"/>
          <a:ext cx="315784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8B9D46-EFB5-445A-B14F-C57794449545}">
      <dsp:nvSpPr>
        <dsp:cNvPr id="0" name=""/>
        <dsp:cNvSpPr/>
      </dsp:nvSpPr>
      <dsp:spPr>
        <a:xfrm>
          <a:off x="3596672" y="0"/>
          <a:ext cx="3157847" cy="4351338"/>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6198" tIns="330200" rIns="246198" bIns="330200" numCol="1" spcCol="1270" anchor="t" anchorCtr="0">
          <a:noAutofit/>
        </a:bodyPr>
        <a:lstStyle/>
        <a:p>
          <a:pPr marL="0" lvl="0" indent="0" algn="l" defTabSz="755650">
            <a:lnSpc>
              <a:spcPct val="90000"/>
            </a:lnSpc>
            <a:spcBef>
              <a:spcPct val="0"/>
            </a:spcBef>
            <a:spcAft>
              <a:spcPct val="35000"/>
            </a:spcAft>
            <a:buNone/>
          </a:pPr>
          <a:r>
            <a:rPr lang="en-US" sz="1700" u="none" kern="1200"/>
            <a:t>Attract private investment and pursue gap financing sources to take advantage of opportunities for construction in the dense urban area on properties targeted for demolition and redevelopment</a:t>
          </a:r>
          <a:endParaRPr lang="en-US" sz="1700" kern="1200"/>
        </a:p>
      </dsp:txBody>
      <dsp:txXfrm>
        <a:off x="3596672" y="1653508"/>
        <a:ext cx="3157847" cy="2610802"/>
      </dsp:txXfrm>
    </dsp:sp>
    <dsp:sp modelId="{0FA68828-E454-40B7-9F81-3D0FA25E8109}">
      <dsp:nvSpPr>
        <dsp:cNvPr id="0" name=""/>
        <dsp:cNvSpPr/>
      </dsp:nvSpPr>
      <dsp:spPr>
        <a:xfrm>
          <a:off x="4522895" y="435133"/>
          <a:ext cx="1305401" cy="13054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endParaRPr lang="en-US" sz="4800" kern="1200" dirty="0"/>
        </a:p>
      </dsp:txBody>
      <dsp:txXfrm>
        <a:off x="4714067" y="626305"/>
        <a:ext cx="923057" cy="923057"/>
      </dsp:txXfrm>
    </dsp:sp>
    <dsp:sp modelId="{21EB5F3A-DFBC-4946-A19B-8713C376A27E}">
      <dsp:nvSpPr>
        <dsp:cNvPr id="0" name=""/>
        <dsp:cNvSpPr/>
      </dsp:nvSpPr>
      <dsp:spPr>
        <a:xfrm>
          <a:off x="3596672" y="4351266"/>
          <a:ext cx="315784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CB37D0-E8EA-46CE-9F76-31BB736552C6}">
      <dsp:nvSpPr>
        <dsp:cNvPr id="0" name=""/>
        <dsp:cNvSpPr/>
      </dsp:nvSpPr>
      <dsp:spPr>
        <a:xfrm>
          <a:off x="7070304" y="0"/>
          <a:ext cx="3157847" cy="4351338"/>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46198" tIns="330200" rIns="246198" bIns="330200" numCol="1" spcCol="1270" anchor="t" anchorCtr="0">
          <a:noAutofit/>
        </a:bodyPr>
        <a:lstStyle/>
        <a:p>
          <a:pPr marL="0" lvl="0" indent="0" algn="l" defTabSz="755650">
            <a:lnSpc>
              <a:spcPct val="90000"/>
            </a:lnSpc>
            <a:spcBef>
              <a:spcPct val="0"/>
            </a:spcBef>
            <a:spcAft>
              <a:spcPct val="35000"/>
            </a:spcAft>
            <a:buNone/>
          </a:pPr>
          <a:r>
            <a:rPr lang="en-US" sz="1700" u="none" kern="1200"/>
            <a:t>Enhance and extend infrastructure, and motivate developers to increase the number of buildable lots </a:t>
          </a:r>
          <a:r>
            <a:rPr lang="en-US" sz="1700" kern="1200"/>
            <a:t>in the Towns of Erwin, Big Flats and Horseheads</a:t>
          </a:r>
        </a:p>
      </dsp:txBody>
      <dsp:txXfrm>
        <a:off x="7070304" y="1653508"/>
        <a:ext cx="3157847" cy="2610802"/>
      </dsp:txXfrm>
    </dsp:sp>
    <dsp:sp modelId="{DD26DABD-2884-4093-BED2-A027E66FB5C2}">
      <dsp:nvSpPr>
        <dsp:cNvPr id="0" name=""/>
        <dsp:cNvSpPr/>
      </dsp:nvSpPr>
      <dsp:spPr>
        <a:xfrm>
          <a:off x="7996527" y="435133"/>
          <a:ext cx="1305401" cy="1305401"/>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101774" tIns="12700" rIns="101774"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8187699" y="626305"/>
        <a:ext cx="923057" cy="923057"/>
      </dsp:txXfrm>
    </dsp:sp>
    <dsp:sp modelId="{7F255E6C-0A95-4193-8459-821A59E565C2}">
      <dsp:nvSpPr>
        <dsp:cNvPr id="0" name=""/>
        <dsp:cNvSpPr/>
      </dsp:nvSpPr>
      <dsp:spPr>
        <a:xfrm>
          <a:off x="7070304" y="4351266"/>
          <a:ext cx="315784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4920D3F-A859-4C0D-914A-73A283174E1B}">
      <dsp:nvSpPr>
        <dsp:cNvPr id="0" name=""/>
        <dsp:cNvSpPr/>
      </dsp:nvSpPr>
      <dsp:spPr>
        <a:xfrm>
          <a:off x="4853" y="106629"/>
          <a:ext cx="2682781" cy="4797088"/>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883" tIns="330200" rIns="164883" bIns="330200" numCol="1" spcCol="1270" anchor="t" anchorCtr="0">
          <a:noAutofit/>
        </a:bodyPr>
        <a:lstStyle/>
        <a:p>
          <a:pPr marL="0" lvl="0" indent="0" algn="l" defTabSz="622300">
            <a:lnSpc>
              <a:spcPct val="90000"/>
            </a:lnSpc>
            <a:spcBef>
              <a:spcPct val="0"/>
            </a:spcBef>
            <a:spcAft>
              <a:spcPct val="35000"/>
            </a:spcAft>
            <a:buNone/>
          </a:pPr>
          <a:r>
            <a:rPr lang="en-US" sz="1400" u="none" kern="1200" dirty="0"/>
            <a:t>Pursue adaptive reuse of buildings for upper story </a:t>
          </a:r>
          <a:r>
            <a:rPr lang="en-US" sz="1400" u="none" kern="1200" dirty="0" err="1"/>
            <a:t>apts</a:t>
          </a:r>
          <a:r>
            <a:rPr lang="en-US" sz="1400" u="none" kern="1200" dirty="0"/>
            <a:t>  in urban cores such as Elmira and Villages of Horseheads, Elmira Heights, Painted Post.   Consider p</a:t>
          </a:r>
          <a:r>
            <a:rPr lang="en-US" sz="1400" kern="1200" dirty="0"/>
            <a:t>roperty tax incentives; leverage land bank properties; develop gap financing packages such as  NY Main Street and ESPRI; create zoning to accommodate increased density</a:t>
          </a:r>
        </a:p>
      </dsp:txBody>
      <dsp:txXfrm>
        <a:off x="4853" y="1929523"/>
        <a:ext cx="2682781" cy="2878253"/>
      </dsp:txXfrm>
    </dsp:sp>
    <dsp:sp modelId="{8026B966-7C94-44AE-8745-1F9E9839E044}">
      <dsp:nvSpPr>
        <dsp:cNvPr id="0" name=""/>
        <dsp:cNvSpPr/>
      </dsp:nvSpPr>
      <dsp:spPr>
        <a:xfrm>
          <a:off x="874375" y="930809"/>
          <a:ext cx="888240" cy="8882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251" tIns="12700" rIns="69251" bIns="12700" numCol="1" spcCol="1270" anchor="ctr" anchorCtr="0">
          <a:noAutofit/>
        </a:bodyPr>
        <a:lstStyle/>
        <a:p>
          <a:pPr marL="0" lvl="0" indent="0" algn="ctr" defTabSz="1911350">
            <a:lnSpc>
              <a:spcPct val="90000"/>
            </a:lnSpc>
            <a:spcBef>
              <a:spcPct val="0"/>
            </a:spcBef>
            <a:spcAft>
              <a:spcPct val="35000"/>
            </a:spcAft>
            <a:buNone/>
          </a:pPr>
          <a:r>
            <a:rPr lang="en-US" sz="4300" kern="1200"/>
            <a:t>1</a:t>
          </a:r>
          <a:endParaRPr lang="en-US" sz="4300" kern="1200" dirty="0"/>
        </a:p>
      </dsp:txBody>
      <dsp:txXfrm>
        <a:off x="1004455" y="1060889"/>
        <a:ext cx="628080" cy="628080"/>
      </dsp:txXfrm>
    </dsp:sp>
    <dsp:sp modelId="{0ABB0C0A-1D52-446D-9102-6CEB6ABCB51D}">
      <dsp:nvSpPr>
        <dsp:cNvPr id="0" name=""/>
        <dsp:cNvSpPr/>
      </dsp:nvSpPr>
      <dsp:spPr>
        <a:xfrm>
          <a:off x="326735" y="4881048"/>
          <a:ext cx="211485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8B9D46-EFB5-445A-B14F-C57794449545}">
      <dsp:nvSpPr>
        <dsp:cNvPr id="0" name=""/>
        <dsp:cNvSpPr/>
      </dsp:nvSpPr>
      <dsp:spPr>
        <a:xfrm>
          <a:off x="2899120" y="106629"/>
          <a:ext cx="2114857" cy="4759397"/>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883" tIns="330200" rIns="164883" bIns="330200" numCol="1" spcCol="1270" anchor="t" anchorCtr="0">
          <a:noAutofit/>
        </a:bodyPr>
        <a:lstStyle/>
        <a:p>
          <a:pPr marL="0" lvl="0" indent="0" algn="l" defTabSz="622300">
            <a:lnSpc>
              <a:spcPct val="90000"/>
            </a:lnSpc>
            <a:spcBef>
              <a:spcPct val="0"/>
            </a:spcBef>
            <a:spcAft>
              <a:spcPct val="35000"/>
            </a:spcAft>
            <a:buNone/>
          </a:pPr>
          <a:r>
            <a:rPr lang="en-US" sz="1400" u="none" kern="1200" dirty="0"/>
            <a:t>Attract private investment and pursue gap financing sources to take advantage of opportunities for construction on properties targeted for demolition and redevelopment</a:t>
          </a:r>
          <a:endParaRPr lang="en-US" sz="1400" kern="1200" dirty="0"/>
        </a:p>
      </dsp:txBody>
      <dsp:txXfrm>
        <a:off x="2899120" y="1915200"/>
        <a:ext cx="2114857" cy="2855638"/>
      </dsp:txXfrm>
    </dsp:sp>
    <dsp:sp modelId="{0FA68828-E454-40B7-9F81-3D0FA25E8109}">
      <dsp:nvSpPr>
        <dsp:cNvPr id="0" name=""/>
        <dsp:cNvSpPr/>
      </dsp:nvSpPr>
      <dsp:spPr>
        <a:xfrm>
          <a:off x="3465032" y="937039"/>
          <a:ext cx="888240" cy="8882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251" tIns="12700" rIns="69251" bIns="12700" numCol="1" spcCol="1270" anchor="ctr" anchorCtr="0">
          <a:noAutofit/>
        </a:bodyPr>
        <a:lstStyle/>
        <a:p>
          <a:pPr marL="0" lvl="0" indent="0" algn="ctr" defTabSz="1911350">
            <a:lnSpc>
              <a:spcPct val="90000"/>
            </a:lnSpc>
            <a:spcBef>
              <a:spcPct val="0"/>
            </a:spcBef>
            <a:spcAft>
              <a:spcPct val="35000"/>
            </a:spcAft>
            <a:buNone/>
          </a:pPr>
          <a:r>
            <a:rPr lang="en-US" sz="4300" kern="1200"/>
            <a:t>2</a:t>
          </a:r>
          <a:endParaRPr lang="en-US" sz="4300" kern="1200" dirty="0"/>
        </a:p>
      </dsp:txBody>
      <dsp:txXfrm>
        <a:off x="3595112" y="1067119"/>
        <a:ext cx="628080" cy="628080"/>
      </dsp:txXfrm>
    </dsp:sp>
    <dsp:sp modelId="{21EB5F3A-DFBC-4946-A19B-8713C376A27E}">
      <dsp:nvSpPr>
        <dsp:cNvPr id="0" name=""/>
        <dsp:cNvSpPr/>
      </dsp:nvSpPr>
      <dsp:spPr>
        <a:xfrm>
          <a:off x="2889646" y="4862203"/>
          <a:ext cx="211485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CCCB37D0-E8EA-46CE-9F76-31BB736552C6}">
      <dsp:nvSpPr>
        <dsp:cNvPr id="0" name=""/>
        <dsp:cNvSpPr/>
      </dsp:nvSpPr>
      <dsp:spPr>
        <a:xfrm>
          <a:off x="5225463" y="106629"/>
          <a:ext cx="2114857" cy="4727302"/>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883" tIns="330200" rIns="164883" bIns="330200" numCol="1" spcCol="1270" anchor="t" anchorCtr="0">
          <a:noAutofit/>
        </a:bodyPr>
        <a:lstStyle/>
        <a:p>
          <a:pPr marL="0" lvl="0" indent="0" algn="l" defTabSz="622300">
            <a:lnSpc>
              <a:spcPct val="90000"/>
            </a:lnSpc>
            <a:spcBef>
              <a:spcPct val="0"/>
            </a:spcBef>
            <a:spcAft>
              <a:spcPct val="35000"/>
            </a:spcAft>
            <a:buNone/>
          </a:pPr>
          <a:r>
            <a:rPr lang="en-US" sz="1400" kern="1200" dirty="0"/>
            <a:t>Foster sufficient critical mass in terms of both number of units and tenants to build confidence in and momentum in the various downtown housing markets so that positive outcomes eventually overwhelm negative externalities</a:t>
          </a:r>
        </a:p>
      </dsp:txBody>
      <dsp:txXfrm>
        <a:off x="5225463" y="1903004"/>
        <a:ext cx="2114857" cy="2836381"/>
      </dsp:txXfrm>
    </dsp:sp>
    <dsp:sp modelId="{DD26DABD-2884-4093-BED2-A027E66FB5C2}">
      <dsp:nvSpPr>
        <dsp:cNvPr id="0" name=""/>
        <dsp:cNvSpPr/>
      </dsp:nvSpPr>
      <dsp:spPr>
        <a:xfrm>
          <a:off x="5819817" y="922359"/>
          <a:ext cx="888240" cy="8882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251" tIns="12700" rIns="69251" bIns="12700" numCol="1" spcCol="1270" anchor="ctr" anchorCtr="0">
          <a:noAutofit/>
        </a:bodyPr>
        <a:lstStyle/>
        <a:p>
          <a:pPr marL="0" lvl="0" indent="0" algn="ctr" defTabSz="1911350">
            <a:lnSpc>
              <a:spcPct val="90000"/>
            </a:lnSpc>
            <a:spcBef>
              <a:spcPct val="0"/>
            </a:spcBef>
            <a:spcAft>
              <a:spcPct val="35000"/>
            </a:spcAft>
            <a:buNone/>
          </a:pPr>
          <a:r>
            <a:rPr lang="en-US" sz="4300" kern="1200" dirty="0"/>
            <a:t>3</a:t>
          </a:r>
        </a:p>
      </dsp:txBody>
      <dsp:txXfrm>
        <a:off x="5949897" y="1052439"/>
        <a:ext cx="628080" cy="628080"/>
      </dsp:txXfrm>
    </dsp:sp>
    <dsp:sp modelId="{7F255E6C-0A95-4193-8459-821A59E565C2}">
      <dsp:nvSpPr>
        <dsp:cNvPr id="0" name=""/>
        <dsp:cNvSpPr/>
      </dsp:nvSpPr>
      <dsp:spPr>
        <a:xfrm>
          <a:off x="5244412" y="4846155"/>
          <a:ext cx="211485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89B48A5-557F-428A-B3F4-26DB4418584A}">
      <dsp:nvSpPr>
        <dsp:cNvPr id="0" name=""/>
        <dsp:cNvSpPr/>
      </dsp:nvSpPr>
      <dsp:spPr>
        <a:xfrm>
          <a:off x="7551806" y="106629"/>
          <a:ext cx="2114857" cy="4753298"/>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883" tIns="330200" rIns="164883" bIns="330200" numCol="1" spcCol="1270" anchor="t" anchorCtr="0">
          <a:noAutofit/>
        </a:bodyPr>
        <a:lstStyle/>
        <a:p>
          <a:pPr marL="0" marR="0" lvl="0" indent="0" algn="l" defTabSz="914400" eaLnBrk="1" fontAlgn="auto" latinLnBrk="0" hangingPunct="1">
            <a:lnSpc>
              <a:spcPct val="100000"/>
            </a:lnSpc>
            <a:spcBef>
              <a:spcPct val="0"/>
            </a:spcBef>
            <a:spcAft>
              <a:spcPts val="0"/>
            </a:spcAft>
            <a:buClrTx/>
            <a:buSzTx/>
            <a:buFontTx/>
            <a:buNone/>
            <a:tabLst/>
            <a:defRPr/>
          </a:pPr>
          <a:r>
            <a:rPr lang="en-US" sz="1400" kern="1200" dirty="0"/>
            <a:t>Consider lifestyle factors such as pedestrian safety, storage for bikes and outdoor equipment, attached or close parking,, and easy access to a vibrant urban lifestyle in the surrounding area such as retail, restaurants, entertainment.</a:t>
          </a:r>
        </a:p>
        <a:p>
          <a:pPr marL="0" lvl="0" algn="l" defTabSz="488950">
            <a:lnSpc>
              <a:spcPct val="90000"/>
            </a:lnSpc>
            <a:spcBef>
              <a:spcPct val="0"/>
            </a:spcBef>
            <a:spcAft>
              <a:spcPct val="35000"/>
            </a:spcAft>
            <a:buNone/>
          </a:pPr>
          <a:endParaRPr lang="en-US" sz="3600" kern="1200" dirty="0"/>
        </a:p>
      </dsp:txBody>
      <dsp:txXfrm>
        <a:off x="7551806" y="1912883"/>
        <a:ext cx="2114857" cy="2851979"/>
      </dsp:txXfrm>
    </dsp:sp>
    <dsp:sp modelId="{06D74FCA-FFEF-4C06-A81B-E2E838D6E966}">
      <dsp:nvSpPr>
        <dsp:cNvPr id="0" name=""/>
        <dsp:cNvSpPr/>
      </dsp:nvSpPr>
      <dsp:spPr>
        <a:xfrm>
          <a:off x="8136682" y="935357"/>
          <a:ext cx="888240" cy="8882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251" tIns="12700" rIns="69251" bIns="12700" numCol="1" spcCol="1270" anchor="ctr" anchorCtr="0">
          <a:noAutofit/>
        </a:bodyPr>
        <a:lstStyle/>
        <a:p>
          <a:pPr marL="0" lvl="0" indent="0" algn="ctr" defTabSz="1911350">
            <a:lnSpc>
              <a:spcPct val="90000"/>
            </a:lnSpc>
            <a:spcBef>
              <a:spcPct val="0"/>
            </a:spcBef>
            <a:spcAft>
              <a:spcPct val="35000"/>
            </a:spcAft>
            <a:buNone/>
          </a:pPr>
          <a:r>
            <a:rPr lang="en-US" sz="4300" kern="1200"/>
            <a:t>4</a:t>
          </a:r>
          <a:endParaRPr lang="en-US" sz="4300" kern="1200" dirty="0"/>
        </a:p>
      </dsp:txBody>
      <dsp:txXfrm>
        <a:off x="8266762" y="1065437"/>
        <a:ext cx="628080" cy="628080"/>
      </dsp:txXfrm>
    </dsp:sp>
    <dsp:sp modelId="{F7297ACD-E7A4-4E61-816F-0DFFA2784B81}">
      <dsp:nvSpPr>
        <dsp:cNvPr id="0" name=""/>
        <dsp:cNvSpPr/>
      </dsp:nvSpPr>
      <dsp:spPr>
        <a:xfrm>
          <a:off x="7551806" y="4868581"/>
          <a:ext cx="211485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1471727E-B7C7-4A85-B142-72A69BE6A00E}">
      <dsp:nvSpPr>
        <dsp:cNvPr id="0" name=""/>
        <dsp:cNvSpPr/>
      </dsp:nvSpPr>
      <dsp:spPr>
        <a:xfrm>
          <a:off x="9878149" y="106629"/>
          <a:ext cx="2114857" cy="4770737"/>
        </a:xfrm>
        <a:prstGeom prst="rect">
          <a:avLst/>
        </a:prstGeom>
        <a:solidFill>
          <a:schemeClr val="bg1">
            <a:lumMod val="95000"/>
            <a:hueOff val="0"/>
            <a:satOff val="0"/>
            <a:lumOff val="0"/>
            <a:alphaOff val="0"/>
          </a:schemeClr>
        </a:solidFill>
        <a:ln w="6350" cap="flat" cmpd="sng" algn="ctr">
          <a:solidFill>
            <a:schemeClr val="bg1">
              <a:lumMod val="95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64883" tIns="330200" rIns="164883" bIns="330200" numCol="1" spcCol="1270" anchor="t" anchorCtr="0">
          <a:noAutofit/>
        </a:bodyPr>
        <a:lstStyle/>
        <a:p>
          <a:pPr marL="0" lvl="0" indent="0" algn="l" defTabSz="622300">
            <a:lnSpc>
              <a:spcPct val="90000"/>
            </a:lnSpc>
            <a:spcBef>
              <a:spcPct val="0"/>
            </a:spcBef>
            <a:spcAft>
              <a:spcPct val="35000"/>
            </a:spcAft>
            <a:buNone/>
          </a:pPr>
          <a:r>
            <a:rPr lang="en-US" sz="1400" kern="1200" dirty="0"/>
            <a:t>Time development of any new market rate housing units so they are readily absorbed without causing other projects to lose their market viability</a:t>
          </a:r>
        </a:p>
      </dsp:txBody>
      <dsp:txXfrm>
        <a:off x="9878149" y="1919509"/>
        <a:ext cx="2114857" cy="2862442"/>
      </dsp:txXfrm>
    </dsp:sp>
    <dsp:sp modelId="{D81C1103-3D31-4A91-BC83-08BC7281FC05}">
      <dsp:nvSpPr>
        <dsp:cNvPr id="0" name=""/>
        <dsp:cNvSpPr/>
      </dsp:nvSpPr>
      <dsp:spPr>
        <a:xfrm>
          <a:off x="10434895" y="911754"/>
          <a:ext cx="888240" cy="888240"/>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txBody>
        <a:bodyPr spcFirstLastPara="0" vert="horz" wrap="square" lIns="69251" tIns="12700" rIns="69251" bIns="12700" numCol="1" spcCol="1270" anchor="ctr" anchorCtr="0">
          <a:noAutofit/>
        </a:bodyPr>
        <a:lstStyle/>
        <a:p>
          <a:pPr marL="0" lvl="0" indent="0" algn="ctr" defTabSz="1911350">
            <a:lnSpc>
              <a:spcPct val="90000"/>
            </a:lnSpc>
            <a:spcBef>
              <a:spcPct val="0"/>
            </a:spcBef>
            <a:spcAft>
              <a:spcPct val="35000"/>
            </a:spcAft>
            <a:buNone/>
          </a:pPr>
          <a:r>
            <a:rPr lang="en-US" sz="4300" kern="1200"/>
            <a:t>5</a:t>
          </a:r>
        </a:p>
      </dsp:txBody>
      <dsp:txXfrm>
        <a:off x="10564975" y="1041834"/>
        <a:ext cx="628080" cy="628080"/>
      </dsp:txXfrm>
    </dsp:sp>
    <dsp:sp modelId="{AEB95268-3E3D-45CC-8A30-68CDBAF2EC5D}">
      <dsp:nvSpPr>
        <dsp:cNvPr id="0" name=""/>
        <dsp:cNvSpPr/>
      </dsp:nvSpPr>
      <dsp:spPr>
        <a:xfrm>
          <a:off x="9868717" y="4886726"/>
          <a:ext cx="2114857" cy="72"/>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0.17734</cdr:x>
      <cdr:y>0.10436</cdr:y>
    </cdr:from>
    <cdr:to>
      <cdr:x>0.64003</cdr:x>
      <cdr:y>0.16318</cdr:y>
    </cdr:to>
    <cdr:sp macro="" textlink="">
      <cdr:nvSpPr>
        <cdr:cNvPr id="3" name="TextBox 2"/>
        <cdr:cNvSpPr txBox="1"/>
      </cdr:nvSpPr>
      <cdr:spPr>
        <a:xfrm xmlns:a="http://schemas.openxmlformats.org/drawingml/2006/main">
          <a:off x="1541758" y="661907"/>
          <a:ext cx="4019873" cy="371313"/>
        </a:xfrm>
        <a:prstGeom xmlns:a="http://schemas.openxmlformats.org/drawingml/2006/main" prst="rect">
          <a:avLst/>
        </a:prstGeom>
      </cdr:spPr>
      <cdr:txBody>
        <a:bodyPr xmlns:a="http://schemas.openxmlformats.org/drawingml/2006/main" wrap="square" rtlCol="0"/>
        <a:lstStyle xmlns:a="http://schemas.openxmlformats.org/drawingml/2006/main"/>
        <a:p xmlns:a="http://schemas.openxmlformats.org/drawingml/2006/main">
          <a:endParaRPr lang="en-US"/>
        </a:p>
      </cdr:txBody>
    </cdr:sp>
  </cdr:relSizeAnchor>
  <cdr:relSizeAnchor xmlns:cdr="http://schemas.openxmlformats.org/drawingml/2006/chartDrawing">
    <cdr:from>
      <cdr:x>0</cdr:x>
      <cdr:y>0.44619</cdr:y>
    </cdr:from>
    <cdr:to>
      <cdr:x>0.03539</cdr:x>
      <cdr:y>0.71158</cdr:y>
    </cdr:to>
    <cdr:sp macro="" textlink="">
      <cdr:nvSpPr>
        <cdr:cNvPr id="7" name="TextBox 6"/>
        <cdr:cNvSpPr txBox="1"/>
      </cdr:nvSpPr>
      <cdr:spPr>
        <a:xfrm xmlns:a="http://schemas.openxmlformats.org/drawingml/2006/main" rot="16200000">
          <a:off x="-1263789" y="1899778"/>
          <a:ext cx="922156" cy="223378"/>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900" b="0" i="0">
              <a:latin typeface="Arial" panose="020B0604020202020204" pitchFamily="34" charset="0"/>
              <a:cs typeface="Arial" panose="020B0604020202020204" pitchFamily="34" charset="0"/>
            </a:rPr>
            <a:t>Housing</a:t>
          </a:r>
          <a:r>
            <a:rPr lang="en-US" sz="900" b="1" i="0">
              <a:latin typeface="Arial" panose="020B0604020202020204" pitchFamily="34" charset="0"/>
              <a:cs typeface="Arial" panose="020B0604020202020204" pitchFamily="34" charset="0"/>
            </a:rPr>
            <a:t> </a:t>
          </a:r>
          <a:r>
            <a:rPr lang="en-US" sz="900" b="0" i="0">
              <a:latin typeface="Arial" panose="020B0604020202020204" pitchFamily="34" charset="0"/>
              <a:cs typeface="Arial" panose="020B0604020202020204" pitchFamily="34" charset="0"/>
            </a:rPr>
            <a:t>Market</a:t>
          </a:r>
          <a:r>
            <a:rPr lang="en-US" sz="900" b="1" i="0">
              <a:latin typeface="Arial" panose="020B0604020202020204" pitchFamily="34" charset="0"/>
              <a:cs typeface="Arial" panose="020B0604020202020204" pitchFamily="34" charset="0"/>
            </a:rPr>
            <a:t> </a:t>
          </a:r>
          <a:r>
            <a:rPr lang="en-US" sz="900" b="0" i="0">
              <a:latin typeface="Arial" panose="020B0604020202020204" pitchFamily="34" charset="0"/>
              <a:cs typeface="Arial" panose="020B0604020202020204" pitchFamily="34" charset="0"/>
            </a:rPr>
            <a:t>Index</a:t>
          </a:r>
        </a:p>
      </cdr:txBody>
    </cdr:sp>
  </cdr:relSizeAnchor>
  <cdr:relSizeAnchor xmlns:cdr="http://schemas.openxmlformats.org/drawingml/2006/chartDrawing">
    <cdr:from>
      <cdr:x>0.90338</cdr:x>
      <cdr:y>0</cdr:y>
    </cdr:from>
    <cdr:to>
      <cdr:x>0.93945</cdr:x>
      <cdr:y>0.10035</cdr:y>
    </cdr:to>
    <cdr:sp macro="" textlink="">
      <cdr:nvSpPr>
        <cdr:cNvPr id="8" name="TextBox 7"/>
        <cdr:cNvSpPr txBox="1"/>
      </cdr:nvSpPr>
      <cdr:spPr>
        <a:xfrm xmlns:a="http://schemas.openxmlformats.org/drawingml/2006/main" rot="5400000">
          <a:off x="5057483" y="-807917"/>
          <a:ext cx="305612" cy="203964"/>
        </a:xfrm>
        <a:prstGeom xmlns:a="http://schemas.openxmlformats.org/drawingml/2006/main" prst="rect">
          <a:avLst/>
        </a:prstGeom>
      </cdr:spPr>
      <cdr:txBody>
        <a:bodyPr xmlns:a="http://schemas.openxmlformats.org/drawingml/2006/main" wrap="none" rtlCol="0"/>
        <a:lstStyle xmlns:a="http://schemas.openxmlformats.org/drawingml/2006/main"/>
        <a:p xmlns:a="http://schemas.openxmlformats.org/drawingml/2006/main">
          <a:r>
            <a:rPr lang="en-US" sz="900" b="0" i="0">
              <a:latin typeface="Arial" panose="020B0604020202020204" pitchFamily="34" charset="0"/>
              <a:cs typeface="Arial" panose="020B0604020202020204" pitchFamily="34" charset="0"/>
            </a:rPr>
            <a:t>New</a:t>
          </a:r>
          <a:r>
            <a:rPr lang="en-US" sz="1100" b="0" i="0">
              <a:latin typeface="+mn-lt"/>
              <a:cs typeface="Times New Roman" pitchFamily="18" charset="0"/>
            </a:rPr>
            <a:t> </a:t>
          </a:r>
          <a:r>
            <a:rPr lang="en-US" sz="800" b="0" i="0">
              <a:latin typeface="Arial" panose="020B0604020202020204" pitchFamily="34" charset="0"/>
              <a:cs typeface="Arial" panose="020B0604020202020204" pitchFamily="34" charset="0"/>
            </a:rPr>
            <a:t>Single-Family</a:t>
          </a:r>
          <a:r>
            <a:rPr lang="en-US" sz="1100" b="0" i="0">
              <a:latin typeface="+mn-lt"/>
              <a:cs typeface="Times New Roman" pitchFamily="18" charset="0"/>
            </a:rPr>
            <a:t> Starts (in thousands  of units)</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0">
                      <a:schemeClr val="tx1"/>
                    </a:gs>
                    <a:gs pos="68000">
                      <a:srgbClr val="F1F1F1"/>
                    </a:gs>
                    <a:gs pos="100000">
                      <a:schemeClr val="bg1">
                        <a:lumMod val="11000"/>
                        <a:lumOff val="89000"/>
                      </a:schemeClr>
                    </a:gs>
                  </a:gsLst>
                  <a:lin ang="5400000" scaled="1"/>
                  <a:tileRect/>
                </a:gradFill>
                <a:effectLst>
                  <a:outerShdw blurRad="469900" dist="342900" dir="5400000" sy="-20000" rotWithShape="0">
                    <a:prstClr val="black">
                      <a:alpha val="66000"/>
                    </a:prstClr>
                  </a:outerShdw>
                </a:effectLst>
              </a:defRPr>
            </a:lvl1pPr>
          </a:lstStyle>
          <a:p>
            <a:pPr lvl="0" algn="r"/>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vert="horz" lIns="91440" tIns="45720" rIns="91440" bIns="45720" rtlCol="0"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stStyle>
          <a:p>
            <a:pPr marL="0" lvl="0" indent="0" algn="r">
              <a:buNone/>
            </a:pPr>
            <a:r>
              <a:rPr lang="en-US"/>
              <a:t>Click to edit Master subtitle style</a:t>
            </a:r>
            <a:endParaRPr lang="en-US" dirty="0"/>
          </a:p>
        </p:txBody>
      </p:sp>
      <p:sp>
        <p:nvSpPr>
          <p:cNvPr id="7" name="Date Placeholder 6"/>
          <p:cNvSpPr>
            <a:spLocks noGrp="1"/>
          </p:cNvSpPr>
          <p:nvPr>
            <p:ph type="dt" sz="half" idx="10"/>
          </p:nvPr>
        </p:nvSpPr>
        <p:spPr/>
        <p:txBody>
          <a:bodyPr/>
          <a:lstStyle/>
          <a:p>
            <a:fld id="{84530801-2889-4E9F-A367-3F668A88049B}" type="datetimeFigureOut">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6327213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40130270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2975739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774071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2783613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530801-2889-4E9F-A367-3F668A88049B}"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1872108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3" name="Date Placeholder 2"/>
          <p:cNvSpPr>
            <a:spLocks noGrp="1"/>
          </p:cNvSpPr>
          <p:nvPr>
            <p:ph type="dt" sz="half" idx="10"/>
          </p:nvPr>
        </p:nvSpPr>
        <p:spPr/>
        <p:txBody>
          <a:bodyPr/>
          <a:lstStyle/>
          <a:p>
            <a:fld id="{84530801-2889-4E9F-A367-3F668A88049B}"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37042987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30801-2889-4E9F-A367-3F668A88049B}"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9296594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30801-2889-4E9F-A367-3F668A88049B}"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37748979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530801-2889-4E9F-A367-3F668A88049B}"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8323526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32000"/>
                        <a:lumOff val="68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530801-2889-4E9F-A367-3F668A88049B}" type="datetimeFigureOut">
              <a:rPr lang="en-US" smtClean="0"/>
              <a:t>7/20/2017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27465477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32268605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530801-2889-4E9F-A367-3F668A88049B}" type="datetimeFigureOut">
              <a:rPr lang="en-US" smtClean="0"/>
              <a:t>7/20/2017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25176684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530801-2889-4E9F-A367-3F668A88049B}" type="datetimeFigureOut">
              <a:rPr lang="en-US" smtClean="0"/>
              <a:t>7/20/2017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2643517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530801-2889-4E9F-A367-3F668A88049B}" type="datetimeFigureOut">
              <a:rPr lang="en-US" smtClean="0"/>
              <a:t>7/20/2017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8527206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954991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4530801-2889-4E9F-A367-3F668A88049B}" type="datetimeFigureOut">
              <a:rPr lang="en-US" smtClean="0"/>
              <a:t>7/20/2017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FB1D0BA-5478-47BE-BB71-9C4D36AFF7C7}" type="slidenum">
              <a:rPr lang="en-US" smtClean="0"/>
              <a:t>‹#›</a:t>
            </a:fld>
            <a:endParaRPr lang="en-US"/>
          </a:p>
        </p:txBody>
      </p:sp>
    </p:spTree>
    <p:extLst>
      <p:ext uri="{BB962C8B-B14F-4D97-AF65-F5344CB8AC3E}">
        <p14:creationId xmlns:p14="http://schemas.microsoft.com/office/powerpoint/2010/main" val="15005169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84530801-2889-4E9F-A367-3F668A88049B}" type="datetimeFigureOut">
              <a:rPr lang="en-US" smtClean="0"/>
              <a:t>7/20/2017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EFB1D0BA-5478-47BE-BB71-9C4D36AFF7C7}" type="slidenum">
              <a:rPr lang="en-US" smtClean="0"/>
              <a:t>‹#›</a:t>
            </a:fld>
            <a:endParaRPr lang="en-US"/>
          </a:p>
        </p:txBody>
      </p:sp>
    </p:spTree>
    <p:extLst>
      <p:ext uri="{BB962C8B-B14F-4D97-AF65-F5344CB8AC3E}">
        <p14:creationId xmlns:p14="http://schemas.microsoft.com/office/powerpoint/2010/main" val="2449847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 id="2147483752" r:id="rId14"/>
    <p:sldLayoutId id="2147483753" r:id="rId15"/>
    <p:sldLayoutId id="2147483754" r:id="rId16"/>
    <p:sldLayoutId id="2147483755" r:id="rId17"/>
  </p:sldLayoutIdLst>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13000"/>
                  <a:lumOff val="87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gif"/><Relationship Id="rId1" Type="http://schemas.openxmlformats.org/officeDocument/2006/relationships/slideLayout" Target="../slideLayouts/slideLayout2.xml"/><Relationship Id="rId6" Type="http://schemas.openxmlformats.org/officeDocument/2006/relationships/image" Target="../media/image17.jpg"/><Relationship Id="rId5" Type="http://schemas.openxmlformats.org/officeDocument/2006/relationships/image" Target="../media/image16.png"/><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hyperlink" Target="https://www.bing.com/images/search?view=detailV2&amp;ccid=kl%2bvX2mz&amp;id=60527D114C9BCA19CC256813ED7225A2E92E8CB3&amp;thid=OIP.kl-vX2mzfXIAKPV378s_GAEsDG&amp;q=picture+of+new+apartment+construction&amp;simid=608024670380822323&amp;selectedIndex=0"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www.realtor.com/realestateandhomes-detail/120-Grandview-Ave_Elmira_NY_14905_M48148-90078?ex=NY595506809&amp;turbo=1" TargetMode="Externa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hyperlink" Target="http://www.apartmenthomeliving.com/apartment-finder/Quail-Bay-Apartment-Homes-Corning-NY-14830-191805#photos"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s://www.bing.com/images/search?view=detailV2&amp;ccid=JGhZ/QNy&amp;id=B9AAFEFCF114132DD0A413CCD1155076E461719A&amp;thid=OIP.JGhZ_QNynECBqK3HYxozlQExDM&amp;q=photos+of+active+seniors&amp;simid=608040299726177764&amp;selectedIndex=157" TargetMode="External"/><Relationship Id="rId1" Type="http://schemas.openxmlformats.org/officeDocument/2006/relationships/slideLayout" Target="../slideLayouts/slideLayout2.xml"/><Relationship Id="rId5" Type="http://schemas.openxmlformats.org/officeDocument/2006/relationships/image" Target="../media/image6.jpeg"/><Relationship Id="rId4" Type="http://schemas.openxmlformats.org/officeDocument/2006/relationships/hyperlink" Target="https://www.bing.com/images/search?view=detailV2&amp;ccid=E4nx4c6P&amp;id=692F0F4F2CD7DEF9E7414C0F517AAEAC7B40A764&amp;thid=OIP.E4nx4c6PlzQpuNUfGtn-LAEsDi&amp;q=photos+of+millennials&amp;simid=608052853882881989&amp;selectedIndex=18&amp;qpvt=photos+of+millennial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www.bing.com/images/search?view=detailV2&amp;ccid=E4nx4c6P&amp;id=692F0F4F2CD7DEF9E7414C0F517AAEAC7B40A764&amp;thid=OIP.E4nx4c6PlzQpuNUfGtn-LAEsDi&amp;q=photos+of+millennials&amp;simid=608052853882881989&amp;selectedIndex=18&amp;qpvt=photos+of+millennials"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0" y="647125"/>
            <a:ext cx="11249683" cy="1077218"/>
          </a:xfrm>
          <a:prstGeom prst="rect">
            <a:avLst/>
          </a:prstGeom>
          <a:solidFill>
            <a:schemeClr val="tx1"/>
          </a:solidFill>
          <a:ln w="19050">
            <a:solidFill>
              <a:schemeClr val="tx1"/>
            </a:solidFill>
            <a:miter lim="800000"/>
            <a:headEnd/>
            <a:tailEnd/>
          </a:ln>
        </p:spPr>
        <p:txBody>
          <a:bodyPr rot="0" vert="horz" wrap="square" lIns="182880" tIns="45720" rIns="182880" bIns="45720" anchor="ctr" anchorCtr="0" upright="1">
            <a:spAutoFit/>
          </a:bodyPr>
          <a:lstStyle/>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Gill Sans MT" panose="020B0502020104020203" pitchFamily="34" charset="0"/>
              </a:rPr>
              <a:t>I86 Innovation Corridor Housing Study:  </a:t>
            </a:r>
          </a:p>
          <a:p>
            <a:pPr marL="0" marR="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Gill Sans MT" panose="020B0502020104020203" pitchFamily="34" charset="0"/>
              </a:rPr>
              <a:t>  </a:t>
            </a:r>
            <a:r>
              <a:rPr lang="en-US" sz="3200" dirty="0">
                <a:solidFill>
                  <a:schemeClr val="bg1"/>
                </a:solidFill>
                <a:effectLst/>
                <a:latin typeface="Calibri" panose="020F0502020204030204" pitchFamily="34" charset="0"/>
                <a:ea typeface="Calibri" panose="020F0502020204030204" pitchFamily="34" charset="0"/>
                <a:cs typeface="Gill Sans MT" panose="020B0502020104020203" pitchFamily="34" charset="0"/>
              </a:rPr>
              <a:t>Single-family and Market Rate Rental Housing     </a:t>
            </a:r>
          </a:p>
        </p:txBody>
      </p:sp>
      <p:pic>
        <p:nvPicPr>
          <p:cNvPr id="5" name="Picture 4" descr="C:\Users\Susan Payne\Dropbox\Three Rivers Development\Housing Study 2017 - 2020\Photos\Woodland.jpg"/>
          <p:cNvPicPr/>
          <p:nvPr/>
        </p:nvPicPr>
        <p:blipFill rotWithShape="1">
          <a:blip r:embed="rId2">
            <a:extLst>
              <a:ext uri="{28A0092B-C50C-407E-A947-70E740481C1C}">
                <a14:useLocalDpi xmlns:a14="http://schemas.microsoft.com/office/drawing/2010/main" val="0"/>
              </a:ext>
            </a:extLst>
          </a:blip>
          <a:srcRect l="3909" t="18445" r="2118" b="15778"/>
          <a:stretch/>
        </p:blipFill>
        <p:spPr bwMode="auto">
          <a:xfrm>
            <a:off x="4712358" y="1724343"/>
            <a:ext cx="6537325" cy="3409315"/>
          </a:xfrm>
          <a:prstGeom prst="rect">
            <a:avLst/>
          </a:prstGeom>
          <a:noFill/>
          <a:ln>
            <a:noFill/>
          </a:ln>
          <a:extLst>
            <a:ext uri="{53640926-AAD7-44D8-BBD7-CCE9431645EC}">
              <a14:shadowObscured xmlns:a14="http://schemas.microsoft.com/office/drawing/2010/main"/>
            </a:ext>
          </a:extLst>
        </p:spPr>
      </p:pic>
      <p:sp>
        <p:nvSpPr>
          <p:cNvPr id="7" name="Rectangle 6"/>
          <p:cNvSpPr>
            <a:spLocks noChangeArrowheads="1"/>
          </p:cNvSpPr>
          <p:nvPr/>
        </p:nvSpPr>
        <p:spPr bwMode="auto">
          <a:xfrm>
            <a:off x="4712358" y="5133658"/>
            <a:ext cx="7479642" cy="1077218"/>
          </a:xfrm>
          <a:prstGeom prst="rect">
            <a:avLst/>
          </a:prstGeom>
          <a:solidFill>
            <a:schemeClr val="tx1"/>
          </a:solidFill>
          <a:ln w="19050">
            <a:solidFill>
              <a:schemeClr val="tx1"/>
            </a:solidFill>
            <a:miter lim="800000"/>
            <a:headEnd/>
            <a:tailEnd/>
          </a:ln>
        </p:spPr>
        <p:txBody>
          <a:bodyPr rot="0" vert="horz" wrap="square" lIns="182880" tIns="45720" rIns="182880" bIns="45720" anchor="ctr" anchorCtr="0" upright="1">
            <a:spAutoFit/>
          </a:bodyPr>
          <a:lstStyle/>
          <a:p>
            <a:pPr marL="0" marR="0">
              <a:spcBef>
                <a:spcPts val="0"/>
              </a:spcBef>
              <a:spcAft>
                <a:spcPts val="0"/>
              </a:spcAft>
            </a:pPr>
            <a:r>
              <a:rPr lang="en-US" sz="3200" dirty="0">
                <a:solidFill>
                  <a:schemeClr val="bg1"/>
                </a:solidFill>
                <a:effectLst/>
                <a:latin typeface="Calibri" panose="020F0502020204030204" pitchFamily="34" charset="0"/>
                <a:ea typeface="Calibri" panose="020F0502020204030204" pitchFamily="34" charset="0"/>
                <a:cs typeface="Gill Sans MT" panose="020B0502020104020203" pitchFamily="34" charset="0"/>
              </a:rPr>
              <a:t>Three Rivers Development Foundation</a:t>
            </a:r>
          </a:p>
          <a:p>
            <a:pPr marL="0" marR="0">
              <a:spcBef>
                <a:spcPts val="0"/>
              </a:spcBef>
              <a:spcAft>
                <a:spcPts val="0"/>
              </a:spcAft>
            </a:pPr>
            <a:r>
              <a:rPr lang="en-US" sz="3200" dirty="0">
                <a:solidFill>
                  <a:schemeClr val="bg1"/>
                </a:solidFill>
                <a:latin typeface="Calibri" panose="020F0502020204030204" pitchFamily="34" charset="0"/>
                <a:ea typeface="Calibri" panose="020F0502020204030204" pitchFamily="34" charset="0"/>
                <a:cs typeface="Gill Sans MT" panose="020B0502020104020203" pitchFamily="34" charset="0"/>
              </a:rPr>
              <a:t>July 2017</a:t>
            </a:r>
            <a:r>
              <a:rPr lang="en-US" sz="3200" dirty="0">
                <a:solidFill>
                  <a:schemeClr val="bg1"/>
                </a:solidFill>
                <a:effectLst/>
                <a:latin typeface="Calibri" panose="020F0502020204030204" pitchFamily="34" charset="0"/>
                <a:ea typeface="Calibri" panose="020F0502020204030204" pitchFamily="34" charset="0"/>
                <a:cs typeface="Gill Sans MT" panose="020B0502020104020203" pitchFamily="34" charset="0"/>
              </a:rPr>
              <a:t>     </a:t>
            </a:r>
          </a:p>
        </p:txBody>
      </p:sp>
    </p:spTree>
    <p:extLst>
      <p:ext uri="{BB962C8B-B14F-4D97-AF65-F5344CB8AC3E}">
        <p14:creationId xmlns:p14="http://schemas.microsoft.com/office/powerpoint/2010/main" val="1180950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p:nvPicPr>
        <p:blipFill rotWithShape="1">
          <a:blip r:embed="rId2"/>
          <a:srcRect l="26513" r="24212" b="1"/>
          <a:stretch/>
        </p:blipFill>
        <p:spPr>
          <a:xfrm>
            <a:off x="6587120" y="484632"/>
            <a:ext cx="2725903" cy="3511644"/>
          </a:xfrm>
          <a:prstGeom prst="rect">
            <a:avLst/>
          </a:prstGeom>
        </p:spPr>
      </p:pic>
      <p:pic>
        <p:nvPicPr>
          <p:cNvPr id="6" name="Picture 5"/>
          <p:cNvPicPr>
            <a:picLocks noChangeAspect="1"/>
          </p:cNvPicPr>
          <p:nvPr/>
        </p:nvPicPr>
        <p:blipFill rotWithShape="1">
          <a:blip r:embed="rId3"/>
          <a:srcRect l="32213" r="29510" b="-1"/>
          <a:stretch/>
        </p:blipFill>
        <p:spPr>
          <a:xfrm>
            <a:off x="9465700" y="2661434"/>
            <a:ext cx="2241661" cy="3717575"/>
          </a:xfrm>
          <a:prstGeom prst="rect">
            <a:avLst/>
          </a:prstGeom>
        </p:spPr>
      </p:pic>
      <p:sp>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465700" y="484632"/>
            <a:ext cx="2241661" cy="2022476"/>
          </a:xfrm>
          <a:prstGeom prst="rect">
            <a:avLst/>
          </a:prstGeom>
          <a:solidFill>
            <a:schemeClr val="tx2">
              <a:lumMod val="50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86819" y="4164379"/>
            <a:ext cx="2726204" cy="2208989"/>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rotWithShape="1">
          <a:blip r:embed="rId4"/>
          <a:srcRect l="3481" r="7743" b="2"/>
          <a:stretch/>
        </p:blipFill>
        <p:spPr>
          <a:xfrm>
            <a:off x="6586819" y="4164379"/>
            <a:ext cx="2726204" cy="2208989"/>
          </a:xfrm>
          <a:prstGeom prst="rect">
            <a:avLst/>
          </a:prstGeom>
        </p:spPr>
      </p:pic>
      <p:sp>
        <p:nvSpPr>
          <p:cNvPr id="2" name="Title 1"/>
          <p:cNvSpPr>
            <a:spLocks noGrp="1"/>
          </p:cNvSpPr>
          <p:nvPr>
            <p:ph type="title"/>
          </p:nvPr>
        </p:nvSpPr>
        <p:spPr>
          <a:xfrm>
            <a:off x="377073" y="273296"/>
            <a:ext cx="4854676" cy="1325563"/>
          </a:xfrm>
        </p:spPr>
        <p:txBody>
          <a:bodyPr>
            <a:normAutofit/>
          </a:bodyPr>
          <a:lstStyle/>
          <a:p>
            <a:pPr>
              <a:lnSpc>
                <a:spcPct val="70000"/>
              </a:lnSpc>
            </a:pPr>
            <a:r>
              <a:rPr lang="en-US" sz="3800" dirty="0"/>
              <a:t>Dynamics in the I86 Corridor Market Place</a:t>
            </a:r>
          </a:p>
        </p:txBody>
      </p:sp>
      <p:sp>
        <p:nvSpPr>
          <p:cNvPr id="3" name="Content Placeholder 2"/>
          <p:cNvSpPr>
            <a:spLocks noGrp="1"/>
          </p:cNvSpPr>
          <p:nvPr>
            <p:ph idx="1"/>
          </p:nvPr>
        </p:nvSpPr>
        <p:spPr>
          <a:xfrm>
            <a:off x="191608" y="1598859"/>
            <a:ext cx="6057069" cy="4804379"/>
          </a:xfrm>
        </p:spPr>
        <p:txBody>
          <a:bodyPr>
            <a:normAutofit/>
          </a:bodyPr>
          <a:lstStyle/>
          <a:p>
            <a:pPr marL="0" indent="0">
              <a:lnSpc>
                <a:spcPct val="70000"/>
              </a:lnSpc>
              <a:buNone/>
            </a:pPr>
            <a:r>
              <a:rPr lang="en-US" sz="2000" b="1" dirty="0"/>
              <a:t>“Stagnant Internal Domino Effect”</a:t>
            </a:r>
          </a:p>
          <a:p>
            <a:pPr lvl="0">
              <a:lnSpc>
                <a:spcPct val="70000"/>
              </a:lnSpc>
              <a:buBlip>
                <a:blip r:embed="rId5">
                  <a:extLst/>
                </a:blip>
              </a:buBlip>
            </a:pPr>
            <a:r>
              <a:rPr lang="en-US" sz="1600" dirty="0"/>
              <a:t>Increase in first-time homebuyers in $80,000-125,000 range</a:t>
            </a:r>
          </a:p>
          <a:p>
            <a:pPr lvl="0">
              <a:lnSpc>
                <a:spcPct val="70000"/>
              </a:lnSpc>
              <a:buBlip>
                <a:blip r:embed="rId5">
                  <a:extLst/>
                </a:blip>
              </a:buBlip>
            </a:pPr>
            <a:r>
              <a:rPr lang="en-US" sz="1600" dirty="0"/>
              <a:t>Turnover stunted by 65+ remaining in $90,000 - $150,000 houses</a:t>
            </a:r>
          </a:p>
          <a:p>
            <a:pPr lvl="0">
              <a:lnSpc>
                <a:spcPct val="70000"/>
              </a:lnSpc>
              <a:buBlip>
                <a:blip r:embed="rId5">
                  <a:extLst/>
                </a:blip>
              </a:buBlip>
            </a:pPr>
            <a:r>
              <a:rPr lang="en-US" sz="1600" dirty="0"/>
              <a:t>Demand among persons wanting to move up from starter houses to $150,000 – 175,000 … limited inventory</a:t>
            </a:r>
          </a:p>
          <a:p>
            <a:pPr lvl="0">
              <a:lnSpc>
                <a:spcPct val="70000"/>
              </a:lnSpc>
              <a:buBlip>
                <a:blip r:embed="rId5">
                  <a:extLst/>
                </a:blip>
              </a:buBlip>
            </a:pPr>
            <a:r>
              <a:rPr lang="en-US" sz="1600" dirty="0"/>
              <a:t>Owners of houses in $120,000 – 175,000 range wanting to move    up to $225,000-300,000 range … lack of inventory and concern about increased property taxes</a:t>
            </a:r>
          </a:p>
          <a:p>
            <a:pPr marL="0" lvl="0" indent="0">
              <a:lnSpc>
                <a:spcPct val="70000"/>
              </a:lnSpc>
              <a:buNone/>
            </a:pPr>
            <a:endParaRPr lang="en-US" sz="1100" dirty="0"/>
          </a:p>
          <a:p>
            <a:pPr marL="0" lvl="0" indent="0">
              <a:lnSpc>
                <a:spcPct val="70000"/>
              </a:lnSpc>
              <a:buNone/>
            </a:pPr>
            <a:r>
              <a:rPr lang="en-US" sz="2000" b="1" dirty="0"/>
              <a:t>  In-migration demand   </a:t>
            </a:r>
          </a:p>
          <a:p>
            <a:pPr lvl="0">
              <a:lnSpc>
                <a:spcPct val="70000"/>
              </a:lnSpc>
              <a:buBlip>
                <a:blip r:embed="rId5">
                  <a:extLst/>
                </a:blip>
              </a:buBlip>
            </a:pPr>
            <a:r>
              <a:rPr lang="en-US" sz="1600" dirty="0"/>
              <a:t>1, 000 - 1,600 new jobs forecasted for next 12 – 36 months</a:t>
            </a:r>
          </a:p>
          <a:p>
            <a:pPr>
              <a:lnSpc>
                <a:spcPct val="70000"/>
              </a:lnSpc>
              <a:buBlip>
                <a:blip r:embed="rId5">
                  <a:extLst/>
                </a:blip>
              </a:buBlip>
            </a:pPr>
            <a:r>
              <a:rPr lang="en-US" sz="1600" dirty="0"/>
              <a:t>&lt; 5-mo supply in target price points … increasing stress on market</a:t>
            </a:r>
          </a:p>
          <a:p>
            <a:pPr lvl="0">
              <a:lnSpc>
                <a:spcPct val="70000"/>
              </a:lnSpc>
              <a:buBlip>
                <a:blip r:embed="rId5">
                  <a:extLst/>
                </a:blip>
              </a:buBlip>
            </a:pPr>
            <a:r>
              <a:rPr lang="en-US" sz="1600" dirty="0"/>
              <a:t>Forecast demand among new workers: 150-200 units</a:t>
            </a:r>
          </a:p>
          <a:p>
            <a:pPr lvl="0">
              <a:lnSpc>
                <a:spcPct val="70000"/>
              </a:lnSpc>
              <a:buBlip>
                <a:blip r:embed="rId5">
                  <a:extLst/>
                </a:blip>
              </a:buBlip>
            </a:pPr>
            <a:r>
              <a:rPr lang="en-US" sz="1600" dirty="0"/>
              <a:t>Former excess inventory in $400,000 + range being absorbed by new upper management and healthcare professionals, and   existing residents “moving up” </a:t>
            </a:r>
          </a:p>
        </p:txBody>
      </p:sp>
    </p:spTree>
    <p:extLst>
      <p:ext uri="{BB962C8B-B14F-4D97-AF65-F5344CB8AC3E}">
        <p14:creationId xmlns:p14="http://schemas.microsoft.com/office/powerpoint/2010/main" val="18206751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1312" y="76755"/>
            <a:ext cx="10515600" cy="1325563"/>
          </a:xfrm>
        </p:spPr>
        <p:txBody>
          <a:bodyPr>
            <a:normAutofit/>
          </a:bodyPr>
          <a:lstStyle/>
          <a:p>
            <a:r>
              <a:rPr lang="en-US" sz="4400" dirty="0"/>
              <a:t>Consumer Groups</a:t>
            </a:r>
          </a:p>
        </p:txBody>
      </p:sp>
      <p:sp>
        <p:nvSpPr>
          <p:cNvPr id="4" name="Rectangle 3"/>
          <p:cNvSpPr/>
          <p:nvPr/>
        </p:nvSpPr>
        <p:spPr>
          <a:xfrm>
            <a:off x="795496" y="1225689"/>
            <a:ext cx="10351416" cy="5632311"/>
          </a:xfrm>
          <a:prstGeom prst="rect">
            <a:avLst/>
          </a:prstGeom>
        </p:spPr>
        <p:txBody>
          <a:bodyPr wrap="square">
            <a:spAutoFit/>
          </a:bodyPr>
          <a:lstStyle/>
          <a:p>
            <a:r>
              <a:rPr lang="en-US" sz="2000" b="1" dirty="0">
                <a:latin typeface="Corbel" panose="020B0503020204020204" pitchFamily="34" charset="0"/>
                <a:ea typeface="Calibri" panose="020F0502020204030204" pitchFamily="34" charset="0"/>
                <a:cs typeface="Gill Sans MT" panose="020B0502020104020203" pitchFamily="34" charset="0"/>
              </a:rPr>
              <a:t>                       Executives, Senior Management and Healthcare Professionals    ( 40)</a:t>
            </a:r>
          </a:p>
          <a:p>
            <a:endParaRPr lang="en-US" sz="2000" b="1" dirty="0">
              <a:latin typeface="Corbel" panose="020B0503020204020204" pitchFamily="34" charset="0"/>
              <a:ea typeface="Calibri" panose="020F0502020204030204" pitchFamily="34" charset="0"/>
              <a:cs typeface="Gill Sans MT" panose="020B0502020104020203" pitchFamily="34" charset="0"/>
            </a:endParaRPr>
          </a:p>
          <a:p>
            <a:endParaRPr lang="en-US" sz="2000" b="1" dirty="0">
              <a:latin typeface="Corbel" panose="020B0503020204020204" pitchFamily="34" charset="0"/>
              <a:ea typeface="Calibri" panose="020F0502020204030204" pitchFamily="34" charset="0"/>
              <a:cs typeface="Gill Sans MT" panose="020B0502020104020203" pitchFamily="34" charset="0"/>
            </a:endParaRPr>
          </a:p>
          <a:p>
            <a:endParaRPr lang="en-US" sz="2000" b="1" dirty="0">
              <a:latin typeface="Corbel" panose="020B0503020204020204" pitchFamily="34" charset="0"/>
              <a:ea typeface="Calibri" panose="020F0502020204030204" pitchFamily="34" charset="0"/>
              <a:cs typeface="Gill Sans MT" panose="020B0502020104020203" pitchFamily="34" charset="0"/>
            </a:endParaRPr>
          </a:p>
          <a:p>
            <a:r>
              <a:rPr lang="en-US" sz="2000" b="1" dirty="0">
                <a:latin typeface="Corbel" panose="020B0503020204020204" pitchFamily="34" charset="0"/>
                <a:ea typeface="Calibri" panose="020F0502020204030204" pitchFamily="34" charset="0"/>
                <a:cs typeface="Gill Sans MT" panose="020B0502020104020203" pitchFamily="34" charset="0"/>
              </a:rPr>
              <a:t>                                   Established Professionals and Upper Management  (200)</a:t>
            </a:r>
          </a:p>
          <a:p>
            <a:endParaRPr lang="en-US" sz="2000" b="1" dirty="0">
              <a:latin typeface="Corbel" panose="020B0503020204020204" pitchFamily="34" charset="0"/>
              <a:ea typeface="Calibri" panose="020F0502020204030204" pitchFamily="34" charset="0"/>
              <a:cs typeface="Gill Sans MT" panose="020B0502020104020203" pitchFamily="34" charset="0"/>
            </a:endParaRPr>
          </a:p>
          <a:p>
            <a:endParaRPr lang="en-US" sz="2000" b="1" dirty="0">
              <a:latin typeface="Corbel" panose="020B0503020204020204" pitchFamily="34" charset="0"/>
              <a:ea typeface="Calibri" panose="020F0502020204030204" pitchFamily="34" charset="0"/>
              <a:cs typeface="Gill Sans MT" panose="020B0502020104020203" pitchFamily="34" charset="0"/>
            </a:endParaRPr>
          </a:p>
          <a:p>
            <a:r>
              <a:rPr lang="en-US" sz="2000" b="1" dirty="0">
                <a:latin typeface="Corbel" panose="020B0503020204020204" pitchFamily="34" charset="0"/>
                <a:ea typeface="Calibri" panose="020F0502020204030204" pitchFamily="34" charset="0"/>
                <a:cs typeface="Gill Sans MT" panose="020B0502020104020203" pitchFamily="34" charset="0"/>
              </a:rPr>
              <a:t>                                           Mid-career Professionals and Middle-management (260)</a:t>
            </a:r>
          </a:p>
          <a:p>
            <a:endParaRPr lang="en-US" sz="2000" b="1" dirty="0">
              <a:latin typeface="Corbel" panose="020B0503020204020204" pitchFamily="34" charset="0"/>
              <a:ea typeface="Calibri" panose="020F0502020204030204" pitchFamily="34" charset="0"/>
            </a:endParaRPr>
          </a:p>
          <a:p>
            <a:endParaRPr lang="en-US" sz="2000" b="1" dirty="0">
              <a:latin typeface="Corbel" panose="020B0503020204020204" pitchFamily="34" charset="0"/>
              <a:ea typeface="Calibri" panose="020F0502020204030204" pitchFamily="34" charset="0"/>
            </a:endParaRPr>
          </a:p>
          <a:p>
            <a:r>
              <a:rPr lang="en-US" sz="2000" b="1" dirty="0">
                <a:latin typeface="Corbel" panose="020B0503020204020204" pitchFamily="34" charset="0"/>
                <a:ea typeface="Calibri" panose="020F0502020204030204" pitchFamily="34" charset="0"/>
              </a:rPr>
              <a:t>                                                                       Young Professionals (200)</a:t>
            </a:r>
          </a:p>
          <a:p>
            <a:r>
              <a:rPr lang="en-US" sz="2000" b="1" dirty="0">
                <a:latin typeface="Corbel" panose="020B0503020204020204" pitchFamily="34" charset="0"/>
                <a:ea typeface="Calibri" panose="020F0502020204030204" pitchFamily="34" charset="0"/>
                <a:cs typeface="Gill Sans MT" panose="020B0502020104020203" pitchFamily="34" charset="0"/>
              </a:rPr>
              <a:t>                                                                                                       </a:t>
            </a:r>
          </a:p>
          <a:p>
            <a:r>
              <a:rPr lang="en-US" sz="2000" b="1" dirty="0">
                <a:latin typeface="Corbel" panose="020B0503020204020204" pitchFamily="34" charset="0"/>
                <a:ea typeface="Calibri" panose="020F0502020204030204" pitchFamily="34" charset="0"/>
                <a:cs typeface="Gill Sans MT" panose="020B0502020104020203" pitchFamily="34" charset="0"/>
              </a:rPr>
              <a:t>                </a:t>
            </a:r>
          </a:p>
          <a:p>
            <a:r>
              <a:rPr lang="en-US" sz="2000" b="1" dirty="0">
                <a:latin typeface="Corbel" panose="020B0503020204020204" pitchFamily="34" charset="0"/>
                <a:ea typeface="Calibri" panose="020F0502020204030204" pitchFamily="34" charset="0"/>
                <a:cs typeface="Gill Sans MT" panose="020B0502020104020203" pitchFamily="34" charset="0"/>
              </a:rPr>
              <a:t>                                                                                                      Empty Nesters</a:t>
            </a:r>
          </a:p>
          <a:p>
            <a:endParaRPr lang="en-US" sz="2000" b="1" dirty="0">
              <a:latin typeface="Corbel" panose="020B0503020204020204" pitchFamily="34" charset="0"/>
              <a:ea typeface="Calibri" panose="020F0502020204030204" pitchFamily="34" charset="0"/>
            </a:endParaRPr>
          </a:p>
          <a:p>
            <a:endParaRPr lang="en-US" sz="2000" b="1" dirty="0">
              <a:latin typeface="Corbel" panose="020B0503020204020204" pitchFamily="34" charset="0"/>
              <a:ea typeface="Calibri" panose="020F0502020204030204" pitchFamily="34" charset="0"/>
            </a:endParaRPr>
          </a:p>
          <a:p>
            <a:r>
              <a:rPr lang="en-US" sz="2000" b="1" dirty="0">
                <a:latin typeface="Corbel" panose="020B0503020204020204" pitchFamily="34" charset="0"/>
                <a:ea typeface="Calibri" panose="020F0502020204030204" pitchFamily="34" charset="0"/>
              </a:rPr>
              <a:t>Other First-time Home Buyers such as tradesmen, productions workers, customer services representatives and administrative support team members</a:t>
            </a:r>
            <a:endParaRPr lang="en-US" sz="2000" dirty="0">
              <a:latin typeface="Corbel" panose="020B0503020204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96646" y="5279012"/>
            <a:ext cx="1110228" cy="722456"/>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453452" y="2434183"/>
            <a:ext cx="1090059" cy="768778"/>
          </a:xfrm>
          <a:prstGeom prst="rect">
            <a:avLst/>
          </a:prstGeom>
        </p:spPr>
      </p:pic>
      <p:pic>
        <p:nvPicPr>
          <p:cNvPr id="10" name="Picture 9"/>
          <p:cNvPicPr>
            <a:picLocks noChangeAspect="1"/>
          </p:cNvPicPr>
          <p:nvPr/>
        </p:nvPicPr>
        <p:blipFill rotWithShape="1">
          <a:blip r:embed="rId4">
            <a:extLst>
              <a:ext uri="{28A0092B-C50C-407E-A947-70E740481C1C}">
                <a14:useLocalDpi xmlns:a14="http://schemas.microsoft.com/office/drawing/2010/main" val="0"/>
              </a:ext>
            </a:extLst>
          </a:blip>
          <a:srcRect l="6175" r="10322"/>
          <a:stretch/>
        </p:blipFill>
        <p:spPr>
          <a:xfrm>
            <a:off x="3420269" y="4249293"/>
            <a:ext cx="1048036" cy="878555"/>
          </a:xfrm>
          <a:prstGeom prst="rect">
            <a:avLst/>
          </a:prstGeom>
        </p:spPr>
      </p:pic>
      <p:pic>
        <p:nvPicPr>
          <p:cNvPr id="12" name="Picture 11" descr="A close up of a flag&#10;&#10;Description generated with very high confidence"/>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7350" y="3407677"/>
            <a:ext cx="646993" cy="841616"/>
          </a:xfrm>
          <a:prstGeom prst="rect">
            <a:avLst/>
          </a:prstGeom>
        </p:spPr>
      </p:pic>
      <p:pic>
        <p:nvPicPr>
          <p:cNvPr id="18" name="Picture 17"/>
          <p:cNvPicPr>
            <a:picLocks noChangeAspect="1"/>
          </p:cNvPicPr>
          <p:nvPr/>
        </p:nvPicPr>
        <p:blipFill rotWithShape="1">
          <a:blip r:embed="rId6">
            <a:extLst>
              <a:ext uri="{28A0092B-C50C-407E-A947-70E740481C1C}">
                <a14:useLocalDpi xmlns:a14="http://schemas.microsoft.com/office/drawing/2010/main" val="0"/>
              </a:ext>
            </a:extLst>
          </a:blip>
          <a:srcRect l="19897"/>
          <a:stretch/>
        </p:blipFill>
        <p:spPr>
          <a:xfrm>
            <a:off x="1025861" y="1244553"/>
            <a:ext cx="972621" cy="809474"/>
          </a:xfrm>
          <a:prstGeom prst="rect">
            <a:avLst/>
          </a:prstGeom>
        </p:spPr>
      </p:pic>
    </p:spTree>
    <p:extLst>
      <p:ext uri="{BB962C8B-B14F-4D97-AF65-F5344CB8AC3E}">
        <p14:creationId xmlns:p14="http://schemas.microsoft.com/office/powerpoint/2010/main" val="28076949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4773166" cy="3896140"/>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875982" y="2347274"/>
            <a:ext cx="4666979" cy="2641287"/>
          </a:xfrm>
          <a:prstGeom prst="rect">
            <a:avLst/>
          </a:prstGeom>
        </p:spPr>
      </p:pic>
      <p:sp>
        <p:nvSpPr>
          <p:cNvPr id="2" name="Title 1"/>
          <p:cNvSpPr>
            <a:spLocks noGrp="1"/>
          </p:cNvSpPr>
          <p:nvPr>
            <p:ph type="title"/>
          </p:nvPr>
        </p:nvSpPr>
        <p:spPr>
          <a:xfrm>
            <a:off x="838200" y="166062"/>
            <a:ext cx="10515600" cy="1325563"/>
          </a:xfrm>
        </p:spPr>
        <p:txBody>
          <a:bodyPr>
            <a:normAutofit/>
          </a:bodyPr>
          <a:lstStyle/>
          <a:p>
            <a:r>
              <a:rPr lang="en-US" dirty="0"/>
              <a:t>Capacity to Respond</a:t>
            </a:r>
          </a:p>
        </p:txBody>
      </p:sp>
      <p:sp>
        <p:nvSpPr>
          <p:cNvPr id="8" name="Content Placeholder 2"/>
          <p:cNvSpPr>
            <a:spLocks noGrp="1"/>
          </p:cNvSpPr>
          <p:nvPr>
            <p:ph idx="1"/>
          </p:nvPr>
        </p:nvSpPr>
        <p:spPr>
          <a:xfrm>
            <a:off x="5649148" y="1553470"/>
            <a:ext cx="6353666" cy="4228893"/>
          </a:xfrm>
        </p:spPr>
        <p:txBody>
          <a:bodyPr>
            <a:normAutofit/>
          </a:bodyPr>
          <a:lstStyle/>
          <a:p>
            <a:pPr marL="0" lvl="0" indent="0">
              <a:buNone/>
            </a:pPr>
            <a:r>
              <a:rPr lang="en-US" b="1" dirty="0"/>
              <a:t>   Existing Housing Stock</a:t>
            </a:r>
          </a:p>
          <a:p>
            <a:pPr marL="0" lvl="0" indent="0">
              <a:buNone/>
            </a:pPr>
            <a:endParaRPr lang="en-US" b="1" dirty="0"/>
          </a:p>
          <a:p>
            <a:pPr lvl="1">
              <a:buFont typeface="Wingdings" panose="05000000000000000000" pitchFamily="2" charset="2"/>
              <a:buChar char="§"/>
            </a:pPr>
            <a:r>
              <a:rPr lang="en-US" sz="2300" dirty="0"/>
              <a:t>60% built prior to 1969</a:t>
            </a:r>
          </a:p>
          <a:p>
            <a:pPr lvl="1">
              <a:buFont typeface="Wingdings" panose="05000000000000000000" pitchFamily="2" charset="2"/>
              <a:buChar char="§"/>
            </a:pPr>
            <a:endParaRPr lang="en-US" sz="2300" dirty="0"/>
          </a:p>
          <a:p>
            <a:pPr lvl="1">
              <a:buFont typeface="Wingdings" panose="05000000000000000000" pitchFamily="2" charset="2"/>
              <a:buChar char="§"/>
            </a:pPr>
            <a:r>
              <a:rPr lang="en-US" sz="2300" dirty="0"/>
              <a:t>50% built prior to 1940 in Corning and Elmira</a:t>
            </a:r>
          </a:p>
          <a:p>
            <a:pPr marL="457200" lvl="1" indent="0">
              <a:buNone/>
            </a:pPr>
            <a:endParaRPr lang="en-US" sz="2300" dirty="0"/>
          </a:p>
          <a:p>
            <a:pPr lvl="1">
              <a:buFont typeface="Wingdings" panose="05000000000000000000" pitchFamily="2" charset="2"/>
              <a:buChar char="§"/>
            </a:pPr>
            <a:r>
              <a:rPr lang="en-US" sz="2300" dirty="0"/>
              <a:t>Require $40,000 - $50,000 in upgrades</a:t>
            </a:r>
          </a:p>
          <a:p>
            <a:pPr marL="0" indent="0">
              <a:buNone/>
            </a:pPr>
            <a:endParaRPr lang="en-US" dirty="0"/>
          </a:p>
          <a:p>
            <a:pPr marL="0" indent="0">
              <a:buNone/>
            </a:pPr>
            <a:endParaRPr lang="en-US" dirty="0"/>
          </a:p>
        </p:txBody>
      </p:sp>
    </p:spTree>
    <p:extLst>
      <p:ext uri="{BB962C8B-B14F-4D97-AF65-F5344CB8AC3E}">
        <p14:creationId xmlns:p14="http://schemas.microsoft.com/office/powerpoint/2010/main" val="3679512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Rectangle 44"/>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6616"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9" name="Rectangle 46"/>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534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C:\Users\Susan Payne\AppData\Local\Microsoft\Windows\INetCache\Content.Word\Chemung County Building Permits.png"/>
          <p:cNvPicPr/>
          <p:nvPr/>
        </p:nvPicPr>
        <p:blipFill rotWithShape="1">
          <a:blip r:embed="rId2" cstate="print">
            <a:extLst>
              <a:ext uri="{28A0092B-C50C-407E-A947-70E740481C1C}">
                <a14:useLocalDpi xmlns:a14="http://schemas.microsoft.com/office/drawing/2010/main" val="0"/>
              </a:ext>
            </a:extLst>
          </a:blip>
          <a:srcRect/>
          <a:stretch/>
        </p:blipFill>
        <p:spPr bwMode="auto">
          <a:xfrm>
            <a:off x="8211891" y="3753776"/>
            <a:ext cx="3952241" cy="1949440"/>
          </a:xfrm>
          <a:prstGeom prst="rect">
            <a:avLst/>
          </a:prstGeom>
          <a:noFill/>
          <a:extLst>
            <a:ext uri="{53640926-AAD7-44D8-BBD7-CCE9431645EC}">
              <a14:shadowObscured xmlns:a14="http://schemas.microsoft.com/office/drawing/2010/main"/>
            </a:ext>
          </a:extLst>
        </p:spPr>
      </p:pic>
      <p:pic>
        <p:nvPicPr>
          <p:cNvPr id="12" name="Content Placeholder 3" descr="A large brick house&#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8211891" y="1418523"/>
            <a:ext cx="3988838" cy="2582771"/>
          </a:xfrm>
          <a:prstGeom prst="rect">
            <a:avLst/>
          </a:prstGeom>
        </p:spPr>
      </p:pic>
      <p:sp>
        <p:nvSpPr>
          <p:cNvPr id="2" name="Title 1"/>
          <p:cNvSpPr>
            <a:spLocks noGrp="1"/>
          </p:cNvSpPr>
          <p:nvPr>
            <p:ph type="title"/>
          </p:nvPr>
        </p:nvSpPr>
        <p:spPr>
          <a:xfrm>
            <a:off x="838200" y="365125"/>
            <a:ext cx="6662057" cy="1325563"/>
          </a:xfrm>
        </p:spPr>
        <p:txBody>
          <a:bodyPr>
            <a:normAutofit/>
          </a:bodyPr>
          <a:lstStyle/>
          <a:p>
            <a:r>
              <a:rPr lang="en-US" dirty="0"/>
              <a:t>Capacity to Respond</a:t>
            </a:r>
          </a:p>
        </p:txBody>
      </p:sp>
      <p:sp>
        <p:nvSpPr>
          <p:cNvPr id="8" name="Content Placeholder 2"/>
          <p:cNvSpPr>
            <a:spLocks noGrp="1"/>
          </p:cNvSpPr>
          <p:nvPr>
            <p:ph idx="1"/>
          </p:nvPr>
        </p:nvSpPr>
        <p:spPr>
          <a:xfrm>
            <a:off x="1120000" y="1825625"/>
            <a:ext cx="6184314" cy="4351338"/>
          </a:xfrm>
        </p:spPr>
        <p:txBody>
          <a:bodyPr>
            <a:normAutofit/>
          </a:bodyPr>
          <a:lstStyle/>
          <a:p>
            <a:pPr marL="0" indent="0">
              <a:lnSpc>
                <a:spcPct val="70000"/>
              </a:lnSpc>
              <a:buNone/>
            </a:pPr>
            <a:endParaRPr lang="en-US" sz="2000"/>
          </a:p>
          <a:p>
            <a:pPr marL="0" indent="0">
              <a:lnSpc>
                <a:spcPct val="70000"/>
              </a:lnSpc>
              <a:buNone/>
            </a:pPr>
            <a:r>
              <a:rPr lang="en-US" sz="2000" b="1"/>
              <a:t>New Construction</a:t>
            </a:r>
          </a:p>
          <a:p>
            <a:pPr marL="0" indent="0">
              <a:lnSpc>
                <a:spcPct val="70000"/>
              </a:lnSpc>
              <a:buNone/>
            </a:pPr>
            <a:endParaRPr lang="en-US" sz="2000" b="1"/>
          </a:p>
          <a:p>
            <a:pPr>
              <a:lnSpc>
                <a:spcPct val="70000"/>
              </a:lnSpc>
              <a:buFont typeface="Wingdings" panose="05000000000000000000" pitchFamily="2" charset="2"/>
              <a:buChar char="§"/>
            </a:pPr>
            <a:r>
              <a:rPr lang="en-US" sz="2000"/>
              <a:t>Shortage of experienced residential home builders </a:t>
            </a:r>
          </a:p>
          <a:p>
            <a:pPr>
              <a:lnSpc>
                <a:spcPct val="70000"/>
              </a:lnSpc>
              <a:buFont typeface="Wingdings" panose="05000000000000000000" pitchFamily="2" charset="2"/>
              <a:buChar char="§"/>
            </a:pPr>
            <a:endParaRPr lang="en-US" sz="2000"/>
          </a:p>
          <a:p>
            <a:pPr>
              <a:lnSpc>
                <a:spcPct val="70000"/>
              </a:lnSpc>
              <a:buFont typeface="Wingdings" panose="05000000000000000000" pitchFamily="2" charset="2"/>
              <a:buChar char="§"/>
            </a:pPr>
            <a:r>
              <a:rPr lang="en-US" sz="2000"/>
              <a:t>Building 1-2 custom and spec houses at a time</a:t>
            </a:r>
          </a:p>
          <a:p>
            <a:pPr>
              <a:lnSpc>
                <a:spcPct val="70000"/>
              </a:lnSpc>
              <a:buFont typeface="Wingdings" panose="05000000000000000000" pitchFamily="2" charset="2"/>
              <a:buChar char="§"/>
            </a:pPr>
            <a:endParaRPr lang="en-US" sz="2000"/>
          </a:p>
          <a:p>
            <a:pPr>
              <a:lnSpc>
                <a:spcPct val="70000"/>
              </a:lnSpc>
              <a:buFont typeface="Wingdings" panose="05000000000000000000" pitchFamily="2" charset="2"/>
              <a:buChar char="§"/>
            </a:pPr>
            <a:r>
              <a:rPr lang="en-US" sz="2000"/>
              <a:t>Six custom built houses under construction … $600,000+</a:t>
            </a:r>
          </a:p>
          <a:p>
            <a:pPr>
              <a:lnSpc>
                <a:spcPct val="70000"/>
              </a:lnSpc>
              <a:buFont typeface="Wingdings" panose="05000000000000000000" pitchFamily="2" charset="2"/>
              <a:buChar char="§"/>
            </a:pPr>
            <a:endParaRPr lang="en-US" sz="2000"/>
          </a:p>
          <a:p>
            <a:pPr>
              <a:lnSpc>
                <a:spcPct val="70000"/>
              </a:lnSpc>
              <a:buFont typeface="Wingdings" panose="05000000000000000000" pitchFamily="2" charset="2"/>
              <a:buChar char="§"/>
            </a:pPr>
            <a:r>
              <a:rPr lang="en-US" sz="2000"/>
              <a:t>Inventory of buildable lots depleted by mid-2018</a:t>
            </a:r>
          </a:p>
          <a:p>
            <a:pPr>
              <a:lnSpc>
                <a:spcPct val="70000"/>
              </a:lnSpc>
              <a:buFont typeface="Wingdings" panose="05000000000000000000" pitchFamily="2" charset="2"/>
              <a:buChar char="§"/>
            </a:pPr>
            <a:endParaRPr lang="en-US" sz="2000"/>
          </a:p>
          <a:p>
            <a:pPr>
              <a:lnSpc>
                <a:spcPct val="70000"/>
              </a:lnSpc>
              <a:buFont typeface="Wingdings" panose="05000000000000000000" pitchFamily="2" charset="2"/>
              <a:buChar char="§"/>
            </a:pPr>
            <a:r>
              <a:rPr lang="en-US" sz="2000"/>
              <a:t>Potential for 180-200 building lots in Town of Erwin</a:t>
            </a:r>
          </a:p>
          <a:p>
            <a:pPr marL="0" indent="0">
              <a:lnSpc>
                <a:spcPct val="70000"/>
              </a:lnSpc>
              <a:buNone/>
            </a:pPr>
            <a:endParaRPr lang="en-US" sz="2000" dirty="0"/>
          </a:p>
        </p:txBody>
      </p:sp>
    </p:spTree>
    <p:extLst>
      <p:ext uri="{BB962C8B-B14F-4D97-AF65-F5344CB8AC3E}">
        <p14:creationId xmlns:p14="http://schemas.microsoft.com/office/powerpoint/2010/main" val="10623983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3" descr="A white house&#10;&#10;Description generated with very high confidence"/>
          <p:cNvPicPr>
            <a:picLocks noChangeAspect="1"/>
          </p:cNvPicPr>
          <p:nvPr/>
        </p:nvPicPr>
        <p:blipFill rotWithShape="1">
          <a:blip r:embed="rId2">
            <a:extLst>
              <a:ext uri="{28A0092B-C50C-407E-A947-70E740481C1C}">
                <a14:useLocalDpi xmlns:a14="http://schemas.microsoft.com/office/drawing/2010/main" val="0"/>
              </a:ext>
            </a:extLst>
          </a:blip>
          <a:srcRect l="27832" r="24309" b="-1"/>
          <a:stretch/>
        </p:blipFill>
        <p:spPr>
          <a:xfrm>
            <a:off x="7552944" y="-8059"/>
            <a:ext cx="4639056" cy="6857990"/>
          </a:xfrm>
          <a:prstGeom prst="rect">
            <a:avLst/>
          </a:prstGeom>
        </p:spPr>
      </p:pic>
      <p:sp useBgFill="1">
        <p:nvSpPr>
          <p:cNvPr id="13" name="Rectangle 12"/>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80767" y="365125"/>
            <a:ext cx="6361590" cy="1325563"/>
          </a:xfrm>
        </p:spPr>
        <p:txBody>
          <a:bodyPr>
            <a:normAutofit/>
          </a:bodyPr>
          <a:lstStyle/>
          <a:p>
            <a:pPr>
              <a:lnSpc>
                <a:spcPct val="70000"/>
              </a:lnSpc>
            </a:pPr>
            <a:r>
              <a:rPr lang="en-US" sz="3800" b="1" dirty="0"/>
              <a:t>Widening Gap</a:t>
            </a:r>
            <a:br>
              <a:rPr lang="en-US" sz="3800" b="1" i="1" dirty="0"/>
            </a:br>
            <a:endParaRPr lang="en-US" sz="3800" dirty="0"/>
          </a:p>
        </p:txBody>
      </p:sp>
      <p:sp>
        <p:nvSpPr>
          <p:cNvPr id="3" name="Content Placeholder 2"/>
          <p:cNvSpPr>
            <a:spLocks noGrp="1"/>
          </p:cNvSpPr>
          <p:nvPr>
            <p:ph idx="1"/>
          </p:nvPr>
        </p:nvSpPr>
        <p:spPr>
          <a:xfrm>
            <a:off x="480767" y="1417311"/>
            <a:ext cx="6719024" cy="4351338"/>
          </a:xfrm>
        </p:spPr>
        <p:txBody>
          <a:bodyPr>
            <a:normAutofit/>
          </a:bodyPr>
          <a:lstStyle/>
          <a:p>
            <a:pPr marL="0" indent="0">
              <a:lnSpc>
                <a:spcPct val="70000"/>
              </a:lnSpc>
              <a:buNone/>
            </a:pPr>
            <a:endParaRPr lang="en-US" sz="2400" dirty="0"/>
          </a:p>
          <a:p>
            <a:pPr marL="0" indent="0">
              <a:lnSpc>
                <a:spcPct val="70000"/>
              </a:lnSpc>
              <a:buNone/>
            </a:pPr>
            <a:r>
              <a:rPr lang="en-US" b="1" i="1" dirty="0"/>
              <a:t>Gap in Demand to Meet Job Growth:  </a:t>
            </a:r>
          </a:p>
          <a:p>
            <a:pPr>
              <a:lnSpc>
                <a:spcPct val="70000"/>
              </a:lnSpc>
            </a:pPr>
            <a:r>
              <a:rPr lang="en-US" sz="2400" dirty="0"/>
              <a:t>$125,000 - $175,000: 40</a:t>
            </a:r>
          </a:p>
          <a:p>
            <a:pPr>
              <a:lnSpc>
                <a:spcPct val="70000"/>
              </a:lnSpc>
            </a:pPr>
            <a:r>
              <a:rPr lang="en-US" sz="2400" dirty="0"/>
              <a:t>$175,000 - $225,000:  65</a:t>
            </a:r>
          </a:p>
          <a:p>
            <a:pPr>
              <a:lnSpc>
                <a:spcPct val="70000"/>
              </a:lnSpc>
            </a:pPr>
            <a:r>
              <a:rPr lang="en-US" sz="2600" b="1" i="1" dirty="0">
                <a:solidFill>
                  <a:schemeClr val="accent2">
                    <a:lumMod val="60000"/>
                    <a:lumOff val="40000"/>
                  </a:schemeClr>
                </a:solidFill>
              </a:rPr>
              <a:t>$225,000 - $275,000: 75 </a:t>
            </a:r>
          </a:p>
          <a:p>
            <a:pPr>
              <a:lnSpc>
                <a:spcPct val="70000"/>
              </a:lnSpc>
            </a:pPr>
            <a:r>
              <a:rPr lang="en-US" sz="2600" b="1" i="1" dirty="0">
                <a:solidFill>
                  <a:schemeClr val="accent2">
                    <a:lumMod val="60000"/>
                    <a:lumOff val="40000"/>
                  </a:schemeClr>
                </a:solidFill>
              </a:rPr>
              <a:t>$275,000 - $350,000:  85 </a:t>
            </a:r>
          </a:p>
          <a:p>
            <a:pPr>
              <a:lnSpc>
                <a:spcPct val="70000"/>
              </a:lnSpc>
            </a:pPr>
            <a:r>
              <a:rPr lang="en-US" sz="2400" dirty="0"/>
              <a:t>$350,000 – $500,000+:  25</a:t>
            </a:r>
          </a:p>
          <a:p>
            <a:pPr marL="0" lvl="0" indent="0">
              <a:lnSpc>
                <a:spcPct val="70000"/>
              </a:lnSpc>
              <a:buNone/>
            </a:pPr>
            <a:endParaRPr lang="en-US" sz="1700" b="1" dirty="0"/>
          </a:p>
          <a:p>
            <a:pPr lvl="1">
              <a:lnSpc>
                <a:spcPct val="70000"/>
              </a:lnSpc>
              <a:buFont typeface="Wingdings" panose="05000000000000000000" pitchFamily="2" charset="2"/>
              <a:buChar char="§"/>
            </a:pPr>
            <a:endParaRPr lang="en-US" sz="1700" dirty="0"/>
          </a:p>
          <a:p>
            <a:pPr marL="0" indent="0">
              <a:lnSpc>
                <a:spcPct val="70000"/>
              </a:lnSpc>
              <a:buNone/>
            </a:pPr>
            <a:r>
              <a:rPr lang="en-US" b="1" i="1" dirty="0"/>
              <a:t>Gap in Supply for Total Market:</a:t>
            </a:r>
          </a:p>
          <a:p>
            <a:pPr>
              <a:lnSpc>
                <a:spcPct val="70000"/>
              </a:lnSpc>
            </a:pPr>
            <a:r>
              <a:rPr lang="en-US" sz="2400" dirty="0"/>
              <a:t>200-250 </a:t>
            </a:r>
            <a:r>
              <a:rPr lang="en-US" sz="2400" u="sng" dirty="0"/>
              <a:t>new</a:t>
            </a:r>
            <a:r>
              <a:rPr lang="en-US" sz="2400" dirty="0"/>
              <a:t> construction single-family houses in next three years at $225,000 – 350,000 price point</a:t>
            </a:r>
            <a:endParaRPr lang="en-US" sz="1700" dirty="0"/>
          </a:p>
          <a:p>
            <a:pPr marL="0" indent="0">
              <a:lnSpc>
                <a:spcPct val="70000"/>
              </a:lnSpc>
              <a:buNone/>
            </a:pPr>
            <a:endParaRPr lang="en-US" sz="1700" dirty="0"/>
          </a:p>
        </p:txBody>
      </p:sp>
      <p:sp>
        <p:nvSpPr>
          <p:cNvPr id="4" name="TextBox 3"/>
          <p:cNvSpPr txBox="1"/>
          <p:nvPr/>
        </p:nvSpPr>
        <p:spPr>
          <a:xfrm>
            <a:off x="7906097" y="5903893"/>
            <a:ext cx="4285903" cy="954107"/>
          </a:xfrm>
          <a:prstGeom prst="rect">
            <a:avLst/>
          </a:prstGeom>
          <a:noFill/>
        </p:spPr>
        <p:txBody>
          <a:bodyPr wrap="square" rtlCol="0">
            <a:spAutoFit/>
          </a:bodyPr>
          <a:lstStyle/>
          <a:p>
            <a:r>
              <a:rPr lang="en-US" sz="2800" b="1" i="1" dirty="0">
                <a:solidFill>
                  <a:schemeClr val="bg1">
                    <a:lumMod val="65000"/>
                    <a:lumOff val="35000"/>
                  </a:schemeClr>
                </a:solidFill>
              </a:rPr>
              <a:t>Inventory has reached its lowest point since 2008! </a:t>
            </a:r>
          </a:p>
        </p:txBody>
      </p:sp>
    </p:spTree>
    <p:extLst>
      <p:ext uri="{BB962C8B-B14F-4D97-AF65-F5344CB8AC3E}">
        <p14:creationId xmlns:p14="http://schemas.microsoft.com/office/powerpoint/2010/main" val="14164063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971D0-E1B0-4C0D-9880-9CD1F60E13D5}"/>
              </a:ext>
            </a:extLst>
          </p:cNvPr>
          <p:cNvSpPr>
            <a:spLocks noGrp="1"/>
          </p:cNvSpPr>
          <p:nvPr>
            <p:ph type="ctrTitle"/>
          </p:nvPr>
        </p:nvSpPr>
        <p:spPr/>
        <p:txBody>
          <a:bodyPr/>
          <a:lstStyle/>
          <a:p>
            <a:r>
              <a:rPr lang="en-US" dirty="0"/>
              <a:t>Market Rate Rental</a:t>
            </a:r>
          </a:p>
        </p:txBody>
      </p:sp>
      <p:sp>
        <p:nvSpPr>
          <p:cNvPr id="5" name="Subtitle 4">
            <a:extLst>
              <a:ext uri="{FF2B5EF4-FFF2-40B4-BE49-F238E27FC236}">
                <a16:creationId xmlns:a16="http://schemas.microsoft.com/office/drawing/2014/main" id="{D2D3E028-C970-4922-A494-9FC5F6F01F71}"/>
              </a:ext>
            </a:extLst>
          </p:cNvPr>
          <p:cNvSpPr>
            <a:spLocks noGrp="1"/>
          </p:cNvSpPr>
          <p:nvPr>
            <p:ph type="subTitle" idx="1"/>
          </p:nvPr>
        </p:nvSpPr>
        <p:spPr/>
        <p:txBody>
          <a:bodyPr/>
          <a:lstStyle/>
          <a:p>
            <a:r>
              <a:rPr lang="en-US" dirty="0"/>
              <a:t>Part 2</a:t>
            </a:r>
          </a:p>
        </p:txBody>
      </p:sp>
    </p:spTree>
    <p:extLst>
      <p:ext uri="{BB962C8B-B14F-4D97-AF65-F5344CB8AC3E}">
        <p14:creationId xmlns:p14="http://schemas.microsoft.com/office/powerpoint/2010/main" val="18442602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ounded Rectangle 17"/>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948070"/>
            <a:ext cx="3429886" cy="3896139"/>
          </a:xfrm>
          <a:prstGeom prst="roundRect">
            <a:avLst>
              <a:gd name="adj" fmla="val 2028"/>
            </a:avLst>
          </a:prstGeom>
          <a:solidFill>
            <a:schemeClr val="tx1"/>
          </a:solidFill>
          <a:ln>
            <a:solidFill>
              <a:schemeClr val="accent1">
                <a:shade val="50000"/>
              </a:schemeClr>
            </a:solidFill>
          </a:ln>
          <a:effectLst>
            <a:innerShdw blurRad="127000" dist="12700">
              <a:prstClr val="black"/>
            </a:innerShdw>
            <a:reflection blurRad="6350" stA="52000" endA="300" endPos="2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close up of a sign&#10;&#10;Description generated with very high confidence">
            <a:extLst>
              <a:ext uri="{FF2B5EF4-FFF2-40B4-BE49-F238E27FC236}">
                <a16:creationId xmlns:a16="http://schemas.microsoft.com/office/drawing/2014/main" id="{7BC8DD07-7B18-4BE6-ACDB-944FC222573F}"/>
              </a:ext>
            </a:extLst>
          </p:cNvPr>
          <p:cNvPicPr>
            <a:picLocks noChangeAspect="1"/>
          </p:cNvPicPr>
          <p:nvPr/>
        </p:nvPicPr>
        <p:blipFill>
          <a:blip r:embed="rId2"/>
          <a:stretch>
            <a:fillRect/>
          </a:stretch>
        </p:blipFill>
        <p:spPr>
          <a:xfrm>
            <a:off x="1131172" y="3163824"/>
            <a:ext cx="2843942" cy="1464630"/>
          </a:xfrm>
          <a:prstGeom prst="rect">
            <a:avLst/>
          </a:prstGeom>
        </p:spPr>
      </p:pic>
      <p:sp>
        <p:nvSpPr>
          <p:cNvPr id="4" name="Title 3">
            <a:extLst>
              <a:ext uri="{FF2B5EF4-FFF2-40B4-BE49-F238E27FC236}">
                <a16:creationId xmlns:a16="http://schemas.microsoft.com/office/drawing/2014/main" id="{F47536D1-6EDB-4D9A-9647-B9A24DEBA14B}"/>
              </a:ext>
            </a:extLst>
          </p:cNvPr>
          <p:cNvSpPr>
            <a:spLocks noGrp="1"/>
          </p:cNvSpPr>
          <p:nvPr>
            <p:ph type="title"/>
          </p:nvPr>
        </p:nvSpPr>
        <p:spPr>
          <a:xfrm>
            <a:off x="838200" y="365125"/>
            <a:ext cx="10515600" cy="1325563"/>
          </a:xfrm>
        </p:spPr>
        <p:txBody>
          <a:bodyPr>
            <a:normAutofit/>
          </a:bodyPr>
          <a:lstStyle/>
          <a:p>
            <a:r>
              <a:rPr lang="en-US"/>
              <a:t>National Trends</a:t>
            </a:r>
          </a:p>
        </p:txBody>
      </p:sp>
      <p:sp>
        <p:nvSpPr>
          <p:cNvPr id="5" name="Content Placeholder 4">
            <a:extLst>
              <a:ext uri="{FF2B5EF4-FFF2-40B4-BE49-F238E27FC236}">
                <a16:creationId xmlns:a16="http://schemas.microsoft.com/office/drawing/2014/main" id="{58854AC9-584E-432C-AE12-8AF241CD2859}"/>
              </a:ext>
            </a:extLst>
          </p:cNvPr>
          <p:cNvSpPr>
            <a:spLocks noGrp="1"/>
          </p:cNvSpPr>
          <p:nvPr>
            <p:ph idx="1"/>
          </p:nvPr>
        </p:nvSpPr>
        <p:spPr>
          <a:xfrm>
            <a:off x="4686731" y="1948070"/>
            <a:ext cx="7219323" cy="4351338"/>
          </a:xfrm>
        </p:spPr>
        <p:txBody>
          <a:bodyPr>
            <a:normAutofit/>
          </a:bodyPr>
          <a:lstStyle/>
          <a:p>
            <a:pPr>
              <a:lnSpc>
                <a:spcPct val="70000"/>
              </a:lnSpc>
            </a:pPr>
            <a:r>
              <a:rPr lang="en-US" sz="2400" dirty="0"/>
              <a:t>26% of all households are renters</a:t>
            </a:r>
          </a:p>
          <a:p>
            <a:pPr>
              <a:lnSpc>
                <a:spcPct val="70000"/>
              </a:lnSpc>
            </a:pPr>
            <a:endParaRPr lang="en-US" sz="2400" dirty="0"/>
          </a:p>
          <a:p>
            <a:pPr>
              <a:lnSpc>
                <a:spcPct val="70000"/>
              </a:lnSpc>
            </a:pPr>
            <a:r>
              <a:rPr lang="en-US" sz="2400" dirty="0"/>
              <a:t>Average rent: $1,315 … 3.3% increase over 2016</a:t>
            </a:r>
          </a:p>
          <a:p>
            <a:pPr>
              <a:lnSpc>
                <a:spcPct val="70000"/>
              </a:lnSpc>
            </a:pPr>
            <a:endParaRPr lang="en-US" sz="2400" dirty="0"/>
          </a:p>
          <a:p>
            <a:pPr>
              <a:lnSpc>
                <a:spcPct val="70000"/>
              </a:lnSpc>
            </a:pPr>
            <a:r>
              <a:rPr lang="en-US" sz="2400" dirty="0"/>
              <a:t>Vacancy Rates:  8.8% in South, 7.8% in Midwest, 5.7% in NE, 4.7% in West</a:t>
            </a:r>
          </a:p>
          <a:p>
            <a:pPr>
              <a:lnSpc>
                <a:spcPct val="70000"/>
              </a:lnSpc>
            </a:pPr>
            <a:endParaRPr lang="en-US" sz="2400" dirty="0"/>
          </a:p>
          <a:p>
            <a:pPr>
              <a:lnSpc>
                <a:spcPct val="70000"/>
              </a:lnSpc>
            </a:pPr>
            <a:r>
              <a:rPr lang="en-US" sz="2400" dirty="0"/>
              <a:t>Highest vacancy rate:  Class A </a:t>
            </a:r>
            <a:r>
              <a:rPr lang="en-US" sz="2400" dirty="0" err="1"/>
              <a:t>apts</a:t>
            </a:r>
            <a:r>
              <a:rPr lang="en-US" sz="2400" dirty="0"/>
              <a:t> …  highest point over past 5 </a:t>
            </a:r>
            <a:r>
              <a:rPr lang="en-US" sz="2400" dirty="0" err="1"/>
              <a:t>yrs</a:t>
            </a:r>
            <a:endParaRPr lang="en-US" sz="2400" dirty="0"/>
          </a:p>
          <a:p>
            <a:pPr>
              <a:lnSpc>
                <a:spcPct val="70000"/>
              </a:lnSpc>
            </a:pPr>
            <a:endParaRPr lang="en-US" sz="2400" dirty="0"/>
          </a:p>
          <a:p>
            <a:pPr>
              <a:lnSpc>
                <a:spcPct val="70000"/>
              </a:lnSpc>
            </a:pPr>
            <a:r>
              <a:rPr lang="en-US" sz="2400" b="1" i="1" dirty="0"/>
              <a:t>Average vacancy rates outside MSA’s average:  8.7%</a:t>
            </a:r>
          </a:p>
        </p:txBody>
      </p:sp>
    </p:spTree>
    <p:extLst>
      <p:ext uri="{BB962C8B-B14F-4D97-AF65-F5344CB8AC3E}">
        <p14:creationId xmlns:p14="http://schemas.microsoft.com/office/powerpoint/2010/main" val="14486820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67D82B-5542-4A0F-9269-D5BAB91385BB}"/>
              </a:ext>
            </a:extLst>
          </p:cNvPr>
          <p:cNvSpPr>
            <a:spLocks noGrp="1"/>
          </p:cNvSpPr>
          <p:nvPr>
            <p:ph type="title"/>
          </p:nvPr>
        </p:nvSpPr>
        <p:spPr/>
        <p:txBody>
          <a:bodyPr>
            <a:normAutofit/>
          </a:bodyPr>
          <a:lstStyle/>
          <a:p>
            <a:r>
              <a:rPr lang="en-US" sz="4400" dirty="0"/>
              <a:t>National Trends</a:t>
            </a:r>
          </a:p>
        </p:txBody>
      </p:sp>
      <p:sp>
        <p:nvSpPr>
          <p:cNvPr id="7" name="Rectangle 6">
            <a:extLst>
              <a:ext uri="{FF2B5EF4-FFF2-40B4-BE49-F238E27FC236}">
                <a16:creationId xmlns:a16="http://schemas.microsoft.com/office/drawing/2014/main" id="{FFC568AD-5A15-46D1-A19D-543D6ADB71BB}"/>
              </a:ext>
            </a:extLst>
          </p:cNvPr>
          <p:cNvSpPr/>
          <p:nvPr/>
        </p:nvSpPr>
        <p:spPr>
          <a:xfrm>
            <a:off x="838200" y="1690688"/>
            <a:ext cx="10049759" cy="4339650"/>
          </a:xfrm>
          <a:prstGeom prst="rect">
            <a:avLst/>
          </a:prstGeom>
        </p:spPr>
        <p:txBody>
          <a:bodyPr wrap="square">
            <a:spAutoFit/>
          </a:bodyPr>
          <a:lstStyle/>
          <a:p>
            <a:r>
              <a:rPr lang="en-US" sz="2400" dirty="0"/>
              <a:t>Demand for New Construction : 325,000 new </a:t>
            </a:r>
            <a:r>
              <a:rPr lang="en-US" sz="2400" dirty="0" err="1"/>
              <a:t>apts</a:t>
            </a:r>
            <a:r>
              <a:rPr lang="en-US" sz="2400" dirty="0"/>
              <a:t> (especially in West) every year between now and 2030</a:t>
            </a:r>
          </a:p>
          <a:p>
            <a:endParaRPr lang="en-US" sz="2400" dirty="0"/>
          </a:p>
          <a:p>
            <a:r>
              <a:rPr lang="en-US" sz="2400" dirty="0"/>
              <a:t>Highest level of demand: Raleigh, Orlando, Austin, Dallas-Ft. Worth, Houston</a:t>
            </a:r>
          </a:p>
          <a:p>
            <a:endParaRPr lang="en-US" sz="2400" dirty="0"/>
          </a:p>
          <a:p>
            <a:r>
              <a:rPr lang="en-US" sz="2400" b="1" i="1" dirty="0"/>
              <a:t>Why?</a:t>
            </a:r>
          </a:p>
          <a:p>
            <a:pPr marL="285750" indent="-285750">
              <a:buFont typeface="Arial" panose="020B0604020202020204" pitchFamily="34" charset="0"/>
              <a:buChar char="•"/>
            </a:pPr>
            <a:r>
              <a:rPr lang="en-US" sz="2400" dirty="0"/>
              <a:t>Millennials moving out </a:t>
            </a:r>
          </a:p>
          <a:p>
            <a:pPr marL="285750" indent="-285750">
              <a:buFont typeface="Arial" panose="020B0604020202020204" pitchFamily="34" charset="0"/>
              <a:buChar char="•"/>
            </a:pPr>
            <a:r>
              <a:rPr lang="en-US" sz="2400" dirty="0"/>
              <a:t>Aging population</a:t>
            </a:r>
          </a:p>
          <a:p>
            <a:pPr marL="285750" indent="-285750">
              <a:buFont typeface="Arial" panose="020B0604020202020204" pitchFamily="34" charset="0"/>
              <a:buChar char="•"/>
            </a:pPr>
            <a:r>
              <a:rPr lang="en-US" sz="2400" dirty="0"/>
              <a:t>International immigration</a:t>
            </a:r>
          </a:p>
          <a:p>
            <a:pPr marL="285750" indent="-285750">
              <a:buFont typeface="Arial" panose="020B0604020202020204" pitchFamily="34" charset="0"/>
              <a:buChar char="•"/>
            </a:pPr>
            <a:r>
              <a:rPr lang="en-US" sz="2400" dirty="0"/>
              <a:t>Lack of single-family inventory for sale</a:t>
            </a:r>
          </a:p>
          <a:p>
            <a:endParaRPr lang="en-US" dirty="0"/>
          </a:p>
          <a:p>
            <a:endParaRPr lang="en-US" dirty="0"/>
          </a:p>
        </p:txBody>
      </p:sp>
      <p:pic>
        <p:nvPicPr>
          <p:cNvPr id="10" name="Picture 9" descr="Image result for picture of new apartment construction">
            <a:hlinkClick r:id="rId2"/>
            <a:extLst>
              <a:ext uri="{FF2B5EF4-FFF2-40B4-BE49-F238E27FC236}">
                <a16:creationId xmlns:a16="http://schemas.microsoft.com/office/drawing/2014/main" id="{4871F1A5-97DE-42EE-9344-BAD9FCAF5594}"/>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7735442" y="3844785"/>
            <a:ext cx="4108551" cy="3013215"/>
          </a:xfrm>
          <a:prstGeom prst="rect">
            <a:avLst/>
          </a:prstGeom>
          <a:noFill/>
          <a:ln>
            <a:noFill/>
          </a:ln>
        </p:spPr>
      </p:pic>
    </p:spTree>
    <p:extLst>
      <p:ext uri="{BB962C8B-B14F-4D97-AF65-F5344CB8AC3E}">
        <p14:creationId xmlns:p14="http://schemas.microsoft.com/office/powerpoint/2010/main" val="38921807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person, wall, indoor, floor&#10;&#10;Description generated with very high confidence">
            <a:extLst>
              <a:ext uri="{FF2B5EF4-FFF2-40B4-BE49-F238E27FC236}">
                <a16:creationId xmlns:a16="http://schemas.microsoft.com/office/drawing/2014/main" id="{DF108342-181A-4F7B-BC11-2A550C52DA1A}"/>
              </a:ext>
            </a:extLst>
          </p:cNvPr>
          <p:cNvPicPr>
            <a:picLocks noChangeAspect="1"/>
          </p:cNvPicPr>
          <p:nvPr/>
        </p:nvPicPr>
        <p:blipFill>
          <a:blip r:embed="rId2"/>
          <a:stretch>
            <a:fillRect/>
          </a:stretch>
        </p:blipFill>
        <p:spPr>
          <a:xfrm>
            <a:off x="0" y="2054111"/>
            <a:ext cx="3957770" cy="2562655"/>
          </a:xfrm>
          <a:prstGeom prst="rect">
            <a:avLst/>
          </a:prstGeom>
        </p:spPr>
      </p:pic>
      <p:sp>
        <p:nvSpPr>
          <p:cNvPr id="2" name="Title 1">
            <a:extLst>
              <a:ext uri="{FF2B5EF4-FFF2-40B4-BE49-F238E27FC236}">
                <a16:creationId xmlns:a16="http://schemas.microsoft.com/office/drawing/2014/main" id="{15273D5D-D93E-4F56-BF2F-11CB964376EF}"/>
              </a:ext>
            </a:extLst>
          </p:cNvPr>
          <p:cNvSpPr>
            <a:spLocks noGrp="1"/>
          </p:cNvSpPr>
          <p:nvPr>
            <p:ph type="title"/>
          </p:nvPr>
        </p:nvSpPr>
        <p:spPr>
          <a:xfrm>
            <a:off x="761998" y="398665"/>
            <a:ext cx="10515600" cy="1325563"/>
          </a:xfrm>
        </p:spPr>
        <p:txBody>
          <a:bodyPr>
            <a:normAutofit/>
          </a:bodyPr>
          <a:lstStyle/>
          <a:p>
            <a:r>
              <a:rPr lang="en-US" dirty="0"/>
              <a:t>National Trends</a:t>
            </a:r>
          </a:p>
        </p:txBody>
      </p:sp>
      <p:sp>
        <p:nvSpPr>
          <p:cNvPr id="3" name="Content Placeholder 2">
            <a:extLst>
              <a:ext uri="{FF2B5EF4-FFF2-40B4-BE49-F238E27FC236}">
                <a16:creationId xmlns:a16="http://schemas.microsoft.com/office/drawing/2014/main" id="{9828C0CD-FEC5-4DCB-B660-0FCF5C065DE7}"/>
              </a:ext>
            </a:extLst>
          </p:cNvPr>
          <p:cNvSpPr>
            <a:spLocks noGrp="1"/>
          </p:cNvSpPr>
          <p:nvPr>
            <p:ph idx="1"/>
          </p:nvPr>
        </p:nvSpPr>
        <p:spPr>
          <a:xfrm>
            <a:off x="4602481" y="1957908"/>
            <a:ext cx="7344744" cy="4744857"/>
          </a:xfrm>
        </p:spPr>
        <p:txBody>
          <a:bodyPr>
            <a:normAutofit fontScale="92500" lnSpcReduction="20000"/>
          </a:bodyPr>
          <a:lstStyle/>
          <a:p>
            <a:pPr marL="0" indent="0">
              <a:lnSpc>
                <a:spcPct val="70000"/>
              </a:lnSpc>
              <a:buNone/>
            </a:pPr>
            <a:r>
              <a:rPr lang="en-US" dirty="0"/>
              <a:t>"</a:t>
            </a:r>
            <a:r>
              <a:rPr lang="en-US" i="1" dirty="0"/>
              <a:t>The demand for </a:t>
            </a:r>
            <a:r>
              <a:rPr lang="en-US" b="1" i="1" u="sng" dirty="0"/>
              <a:t>affordable rentals </a:t>
            </a:r>
            <a:r>
              <a:rPr lang="en-US" i="1" dirty="0"/>
              <a:t>already outstrips</a:t>
            </a:r>
          </a:p>
          <a:p>
            <a:pPr marL="0" indent="0">
              <a:lnSpc>
                <a:spcPct val="70000"/>
              </a:lnSpc>
              <a:buNone/>
            </a:pPr>
            <a:r>
              <a:rPr lang="en-US" i="1" dirty="0"/>
              <a:t> supply, and that imbalance will only get worse for a</a:t>
            </a:r>
          </a:p>
          <a:p>
            <a:pPr marL="0" indent="0">
              <a:lnSpc>
                <a:spcPct val="70000"/>
              </a:lnSpc>
              <a:buNone/>
            </a:pPr>
            <a:r>
              <a:rPr lang="en-US" i="1" dirty="0"/>
              <a:t> couple of reasons: </a:t>
            </a:r>
          </a:p>
          <a:p>
            <a:pPr marL="0" indent="0">
              <a:lnSpc>
                <a:spcPct val="70000"/>
              </a:lnSpc>
              <a:buNone/>
            </a:pPr>
            <a:endParaRPr lang="en-US" i="1" dirty="0"/>
          </a:p>
          <a:p>
            <a:pPr marL="0" indent="0">
              <a:lnSpc>
                <a:spcPct val="70000"/>
              </a:lnSpc>
              <a:buNone/>
            </a:pPr>
            <a:r>
              <a:rPr lang="en-US" i="1" dirty="0"/>
              <a:t>First, demand will increase as the millennial</a:t>
            </a:r>
          </a:p>
          <a:p>
            <a:pPr marL="0" indent="0">
              <a:lnSpc>
                <a:spcPct val="70000"/>
              </a:lnSpc>
              <a:buNone/>
            </a:pPr>
            <a:r>
              <a:rPr lang="en-US" i="1" dirty="0"/>
              <a:t> generation fully enters the housing market, and </a:t>
            </a:r>
          </a:p>
          <a:p>
            <a:pPr marL="0" indent="0">
              <a:lnSpc>
                <a:spcPct val="70000"/>
              </a:lnSpc>
              <a:buNone/>
            </a:pPr>
            <a:endParaRPr lang="en-US" i="1" dirty="0"/>
          </a:p>
          <a:p>
            <a:pPr marL="0" indent="0">
              <a:lnSpc>
                <a:spcPct val="70000"/>
              </a:lnSpc>
              <a:buNone/>
            </a:pPr>
            <a:r>
              <a:rPr lang="en-US" i="1" dirty="0"/>
              <a:t>Second, those aging baby boomers with minimal</a:t>
            </a:r>
          </a:p>
          <a:p>
            <a:pPr marL="0" indent="0">
              <a:lnSpc>
                <a:spcPct val="70000"/>
              </a:lnSpc>
              <a:buNone/>
            </a:pPr>
            <a:r>
              <a:rPr lang="en-US" i="1" dirty="0"/>
              <a:t> savings will be looking for housing they can afford on</a:t>
            </a:r>
          </a:p>
          <a:p>
            <a:pPr marL="0" indent="0">
              <a:lnSpc>
                <a:spcPct val="70000"/>
              </a:lnSpc>
              <a:buNone/>
            </a:pPr>
            <a:r>
              <a:rPr lang="en-US" i="1" dirty="0"/>
              <a:t> a budget that depends primarily on Social Security.</a:t>
            </a:r>
            <a:r>
              <a:rPr lang="en-US" dirty="0"/>
              <a:t>" </a:t>
            </a:r>
          </a:p>
          <a:p>
            <a:pPr marL="0" indent="0">
              <a:lnSpc>
                <a:spcPct val="70000"/>
              </a:lnSpc>
              <a:buNone/>
            </a:pPr>
            <a:endParaRPr lang="en-US" sz="2000" dirty="0"/>
          </a:p>
          <a:p>
            <a:pPr marL="0" indent="0" algn="r">
              <a:lnSpc>
                <a:spcPct val="70000"/>
              </a:lnSpc>
              <a:buNone/>
            </a:pPr>
            <a:r>
              <a:rPr lang="en-US" sz="2000" dirty="0"/>
              <a:t>Steven E. Lawson, President </a:t>
            </a:r>
          </a:p>
          <a:p>
            <a:pPr marL="0" indent="0" algn="r">
              <a:lnSpc>
                <a:spcPct val="70000"/>
              </a:lnSpc>
              <a:buNone/>
            </a:pPr>
            <a:r>
              <a:rPr lang="en-US" sz="2000" dirty="0"/>
              <a:t>The Lawson Companies </a:t>
            </a:r>
          </a:p>
          <a:p>
            <a:pPr marL="0" indent="0" algn="r">
              <a:lnSpc>
                <a:spcPct val="70000"/>
              </a:lnSpc>
              <a:buNone/>
            </a:pPr>
            <a:r>
              <a:rPr lang="en-US" sz="2000" dirty="0"/>
              <a:t>Virginia Beach, Va.</a:t>
            </a:r>
          </a:p>
          <a:p>
            <a:pPr marL="0" indent="0">
              <a:lnSpc>
                <a:spcPct val="70000"/>
              </a:lnSpc>
              <a:buNone/>
            </a:pPr>
            <a:endParaRPr lang="en-US" sz="2000" dirty="0"/>
          </a:p>
        </p:txBody>
      </p:sp>
    </p:spTree>
    <p:extLst>
      <p:ext uri="{BB962C8B-B14F-4D97-AF65-F5344CB8AC3E}">
        <p14:creationId xmlns:p14="http://schemas.microsoft.com/office/powerpoint/2010/main" val="29109693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castle sitting on the side of a building&#10;&#10;Description generated with high confidence">
            <a:extLst>
              <a:ext uri="{FF2B5EF4-FFF2-40B4-BE49-F238E27FC236}">
                <a16:creationId xmlns:a16="http://schemas.microsoft.com/office/drawing/2014/main" id="{AC512500-DA38-4061-AED1-6BC8FAC6CF56}"/>
              </a:ext>
            </a:extLst>
          </p:cNvPr>
          <p:cNvPicPr>
            <a:picLocks noChangeAspect="1"/>
          </p:cNvPicPr>
          <p:nvPr/>
        </p:nvPicPr>
        <p:blipFill rotWithShape="1">
          <a:blip r:embed="rId2">
            <a:extLst>
              <a:ext uri="{28A0092B-C50C-407E-A947-70E740481C1C}">
                <a14:useLocalDpi xmlns:a14="http://schemas.microsoft.com/office/drawing/2010/main" val="0"/>
              </a:ext>
            </a:extLst>
          </a:blip>
          <a:srcRect l="19804" r="6299" b="-2"/>
          <a:stretch/>
        </p:blipFill>
        <p:spPr>
          <a:xfrm>
            <a:off x="7922922" y="1924505"/>
            <a:ext cx="3354676" cy="3398611"/>
          </a:xfrm>
          <a:prstGeom prst="rect">
            <a:avLst/>
          </a:prstGeom>
        </p:spPr>
      </p:pic>
      <p:sp>
        <p:nvSpPr>
          <p:cNvPr id="2" name="Title 1">
            <a:extLst>
              <a:ext uri="{FF2B5EF4-FFF2-40B4-BE49-F238E27FC236}">
                <a16:creationId xmlns:a16="http://schemas.microsoft.com/office/drawing/2014/main" id="{D0E3A59C-2B3C-4BB9-BDB3-AB0B5157F160}"/>
              </a:ext>
            </a:extLst>
          </p:cNvPr>
          <p:cNvSpPr>
            <a:spLocks noGrp="1"/>
          </p:cNvSpPr>
          <p:nvPr>
            <p:ph type="title"/>
          </p:nvPr>
        </p:nvSpPr>
        <p:spPr>
          <a:xfrm>
            <a:off x="838200" y="365125"/>
            <a:ext cx="10515600" cy="1325563"/>
          </a:xfrm>
        </p:spPr>
        <p:txBody>
          <a:bodyPr>
            <a:normAutofit/>
          </a:bodyPr>
          <a:lstStyle/>
          <a:p>
            <a:r>
              <a:rPr lang="en-US" dirty="0"/>
              <a:t>New York State Trends</a:t>
            </a:r>
          </a:p>
        </p:txBody>
      </p:sp>
      <p:sp>
        <p:nvSpPr>
          <p:cNvPr id="3" name="Content Placeholder 2">
            <a:extLst>
              <a:ext uri="{FF2B5EF4-FFF2-40B4-BE49-F238E27FC236}">
                <a16:creationId xmlns:a16="http://schemas.microsoft.com/office/drawing/2014/main" id="{592E17C9-DB8C-44DF-8331-1C640CA55C8B}"/>
              </a:ext>
            </a:extLst>
          </p:cNvPr>
          <p:cNvSpPr>
            <a:spLocks noGrp="1"/>
          </p:cNvSpPr>
          <p:nvPr>
            <p:ph idx="1"/>
          </p:nvPr>
        </p:nvSpPr>
        <p:spPr>
          <a:xfrm>
            <a:off x="838200" y="1787918"/>
            <a:ext cx="6358486" cy="4351338"/>
          </a:xfrm>
        </p:spPr>
        <p:txBody>
          <a:bodyPr>
            <a:normAutofit lnSpcReduction="10000"/>
          </a:bodyPr>
          <a:lstStyle/>
          <a:p>
            <a:pPr lvl="0"/>
            <a:r>
              <a:rPr lang="en-US" b="1" dirty="0"/>
              <a:t>Largest monthly rent increases  </a:t>
            </a:r>
          </a:p>
          <a:p>
            <a:pPr marL="0" lvl="0" indent="0">
              <a:buNone/>
            </a:pPr>
            <a:r>
              <a:rPr lang="en-US" b="1" dirty="0"/>
              <a:t>       </a:t>
            </a:r>
            <a:r>
              <a:rPr lang="en-US" dirty="0"/>
              <a:t>Albany, Canandaigua, Corning, NYC,</a:t>
            </a:r>
          </a:p>
          <a:p>
            <a:pPr marL="0" lvl="0" indent="0">
              <a:buNone/>
            </a:pPr>
            <a:r>
              <a:rPr lang="en-US" dirty="0"/>
              <a:t>        Saratoga Springs</a:t>
            </a:r>
          </a:p>
          <a:p>
            <a:pPr marL="0" lvl="0" indent="0">
              <a:buNone/>
            </a:pPr>
            <a:endParaRPr lang="en-US" b="1" dirty="0"/>
          </a:p>
          <a:p>
            <a:pPr lvl="0"/>
            <a:r>
              <a:rPr lang="en-US" b="1" dirty="0"/>
              <a:t>Investors attracted to mid-sized metro areas (Albany and Buffalo)</a:t>
            </a:r>
          </a:p>
          <a:p>
            <a:pPr lvl="1">
              <a:buFont typeface="Wingdings" panose="05000000000000000000" pitchFamily="2" charset="2"/>
              <a:buChar char="ü"/>
            </a:pPr>
            <a:r>
              <a:rPr lang="en-US" dirty="0"/>
              <a:t>Average capitalization rate (cap rate)</a:t>
            </a:r>
          </a:p>
          <a:p>
            <a:pPr lvl="1">
              <a:buFont typeface="Wingdings" panose="05000000000000000000" pitchFamily="2" charset="2"/>
              <a:buChar char="ü"/>
            </a:pPr>
            <a:r>
              <a:rPr lang="en-US" dirty="0"/>
              <a:t>Fair market price</a:t>
            </a:r>
          </a:p>
          <a:p>
            <a:pPr lvl="1">
              <a:buFont typeface="Wingdings" panose="05000000000000000000" pitchFamily="2" charset="2"/>
              <a:buChar char="ü"/>
            </a:pPr>
            <a:r>
              <a:rPr lang="en-US" dirty="0"/>
              <a:t>Reasonable maintenance costs </a:t>
            </a:r>
          </a:p>
          <a:p>
            <a:pPr lvl="1">
              <a:buFont typeface="Wingdings" panose="05000000000000000000" pitchFamily="2" charset="2"/>
              <a:buChar char="ü"/>
            </a:pPr>
            <a:r>
              <a:rPr lang="en-US" dirty="0"/>
              <a:t>Potential ROI</a:t>
            </a:r>
          </a:p>
        </p:txBody>
      </p:sp>
    </p:spTree>
    <p:extLst>
      <p:ext uri="{BB962C8B-B14F-4D97-AF65-F5344CB8AC3E}">
        <p14:creationId xmlns:p14="http://schemas.microsoft.com/office/powerpoint/2010/main" val="16298147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120 Grandview Ave, Elmira, NY 14905">
            <a:hlinkClick r:id="rId2"/>
            <a:extLst>
              <a:ext uri="{FF2B5EF4-FFF2-40B4-BE49-F238E27FC236}">
                <a16:creationId xmlns:a16="http://schemas.microsoft.com/office/drawing/2014/main" id="{847D8AF9-5ABA-4A9D-857D-5A7E3EFBB066}"/>
              </a:ext>
            </a:extLst>
          </p:cNvPr>
          <p:cNvPicPr/>
          <p:nvPr/>
        </p:nvPicPr>
        <p:blipFill rotWithShape="1">
          <a:blip r:embed="rId3" cstate="print">
            <a:alphaModFix amt="12000"/>
            <a:grayscl/>
            <a:extLst>
              <a:ext uri="{28A0092B-C50C-407E-A947-70E740481C1C}">
                <a14:useLocalDpi xmlns:a14="http://schemas.microsoft.com/office/drawing/2010/main" val="0"/>
              </a:ext>
            </a:extLst>
          </a:blip>
          <a:srcRect l="2117" r="23903" b="2"/>
          <a:stretch/>
        </p:blipFill>
        <p:spPr bwMode="auto">
          <a:xfrm>
            <a:off x="1" y="10"/>
            <a:ext cx="6094410" cy="6857990"/>
          </a:xfrm>
          <a:prstGeom prst="rect">
            <a:avLst/>
          </a:prstGeom>
          <a:noFill/>
          <a:effectLst/>
          <a:extLst>
            <a:ext uri="{53640926-AAD7-44D8-BBD7-CCE9431645EC}">
              <a14:shadowObscured xmlns:a14="http://schemas.microsoft.com/office/drawing/2010/main"/>
            </a:ext>
          </a:extLst>
        </p:spPr>
      </p:pic>
      <p:pic>
        <p:nvPicPr>
          <p:cNvPr id="8" name="Picture 7" descr="Quail Bay Apartment Homes - Building Photo">
            <a:hlinkClick r:id="rId4"/>
            <a:extLst>
              <a:ext uri="{FF2B5EF4-FFF2-40B4-BE49-F238E27FC236}">
                <a16:creationId xmlns:a16="http://schemas.microsoft.com/office/drawing/2014/main" id="{9274C35C-14D7-4AC2-80E8-5C86EEE7CE75}"/>
              </a:ext>
            </a:extLst>
          </p:cNvPr>
          <p:cNvPicPr/>
          <p:nvPr/>
        </p:nvPicPr>
        <p:blipFill rotWithShape="1">
          <a:blip r:embed="rId5" cstate="print">
            <a:alphaModFix amt="12000"/>
            <a:grayscl/>
            <a:extLst>
              <a:ext uri="{28A0092B-C50C-407E-A947-70E740481C1C}">
                <a14:useLocalDpi xmlns:a14="http://schemas.microsoft.com/office/drawing/2010/main" val="0"/>
              </a:ext>
            </a:extLst>
          </a:blip>
          <a:srcRect l="22425" r="10891" b="13037"/>
          <a:stretch/>
        </p:blipFill>
        <p:spPr bwMode="auto">
          <a:xfrm>
            <a:off x="6094411" y="10"/>
            <a:ext cx="6097588" cy="5963910"/>
          </a:xfrm>
          <a:prstGeom prst="rect">
            <a:avLst/>
          </a:prstGeom>
          <a:noFill/>
          <a:effectLst/>
          <a:extLst>
            <a:ext uri="{53640926-AAD7-44D8-BBD7-CCE9431645EC}">
              <a14:shadowObscured xmlns:a14="http://schemas.microsoft.com/office/drawing/2010/main"/>
            </a:ext>
          </a:extLst>
        </p:spPr>
      </p:pic>
      <p:sp>
        <p:nvSpPr>
          <p:cNvPr id="2" name="Title 1"/>
          <p:cNvSpPr>
            <a:spLocks noGrp="1"/>
          </p:cNvSpPr>
          <p:nvPr>
            <p:ph type="title"/>
          </p:nvPr>
        </p:nvSpPr>
        <p:spPr>
          <a:xfrm>
            <a:off x="838200" y="365125"/>
            <a:ext cx="10515600" cy="1325563"/>
          </a:xfrm>
        </p:spPr>
        <p:txBody>
          <a:bodyPr>
            <a:normAutofit/>
          </a:bodyPr>
          <a:lstStyle/>
          <a:p>
            <a:r>
              <a:rPr lang="en-US"/>
              <a:t>Purpose and Scope of the Study </a:t>
            </a:r>
          </a:p>
        </p:txBody>
      </p:sp>
      <p:sp>
        <p:nvSpPr>
          <p:cNvPr id="3" name="Content Placeholder 2"/>
          <p:cNvSpPr>
            <a:spLocks noGrp="1"/>
          </p:cNvSpPr>
          <p:nvPr>
            <p:ph idx="1"/>
          </p:nvPr>
        </p:nvSpPr>
        <p:spPr>
          <a:xfrm>
            <a:off x="912611" y="1825625"/>
            <a:ext cx="10757040" cy="4351338"/>
          </a:xfrm>
        </p:spPr>
        <p:txBody>
          <a:bodyPr>
            <a:normAutofit/>
          </a:bodyPr>
          <a:lstStyle/>
          <a:p>
            <a:r>
              <a:rPr lang="en-US" sz="2400" dirty="0"/>
              <a:t>Assess impact of economic factors and market trends on supply/demand in </a:t>
            </a:r>
          </a:p>
          <a:p>
            <a:pPr marL="0" indent="0">
              <a:buNone/>
            </a:pPr>
            <a:r>
              <a:rPr lang="en-US" sz="2400" dirty="0"/>
              <a:t>    single-family and market rate rental housing </a:t>
            </a:r>
          </a:p>
          <a:p>
            <a:endParaRPr lang="en-US" sz="2400" dirty="0"/>
          </a:p>
          <a:p>
            <a:r>
              <a:rPr lang="en-US" sz="2400" dirty="0"/>
              <a:t>Project gaps</a:t>
            </a:r>
          </a:p>
          <a:p>
            <a:endParaRPr lang="en-US" sz="2400" dirty="0"/>
          </a:p>
          <a:p>
            <a:r>
              <a:rPr lang="en-US" sz="2400" dirty="0"/>
              <a:t>Identify issues and opportunities for revitalization and new construction</a:t>
            </a:r>
          </a:p>
          <a:p>
            <a:endParaRPr lang="en-US" sz="2400" dirty="0"/>
          </a:p>
          <a:p>
            <a:r>
              <a:rPr lang="en-US" sz="2400" dirty="0"/>
              <a:t>Recommend action steps</a:t>
            </a:r>
          </a:p>
        </p:txBody>
      </p:sp>
    </p:spTree>
    <p:extLst>
      <p:ext uri="{BB962C8B-B14F-4D97-AF65-F5344CB8AC3E}">
        <p14:creationId xmlns:p14="http://schemas.microsoft.com/office/powerpoint/2010/main" val="239023680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hickorygroveapartments.com/sites/default/files/styles/photoslide/public/ApartmentsBanner.jpg?itok=yer3X8z3">
            <a:extLst>
              <a:ext uri="{FF2B5EF4-FFF2-40B4-BE49-F238E27FC236}">
                <a16:creationId xmlns:a16="http://schemas.microsoft.com/office/drawing/2014/main" id="{61823D3D-985E-41FD-9B7F-7FC8AF753430}"/>
              </a:ext>
            </a:extLst>
          </p:cNvPr>
          <p:cNvPicPr/>
          <p:nvPr/>
        </p:nvPicPr>
        <p:blipFill rotWithShape="1">
          <a:blip r:embed="rId2" cstate="print">
            <a:extLst>
              <a:ext uri="{28A0092B-C50C-407E-A947-70E740481C1C}">
                <a14:useLocalDpi xmlns:a14="http://schemas.microsoft.com/office/drawing/2010/main" val="0"/>
              </a:ext>
            </a:extLst>
          </a:blip>
          <a:srcRect l="33638" r="30004" b="1"/>
          <a:stretch/>
        </p:blipFill>
        <p:spPr bwMode="auto">
          <a:xfrm>
            <a:off x="7552944" y="10"/>
            <a:ext cx="4639056" cy="6857990"/>
          </a:xfrm>
          <a:prstGeom prst="rect">
            <a:avLst/>
          </a:prstGeom>
          <a:noFill/>
          <a:extLst>
            <a:ext uri="{53640926-AAD7-44D8-BBD7-CCE9431645EC}">
              <a14:shadowObscured xmlns:a14="http://schemas.microsoft.com/office/drawing/2010/main"/>
            </a:ext>
          </a:extLst>
        </p:spPr>
      </p:pic>
      <p:sp useBgFill="1">
        <p:nvSpPr>
          <p:cNvPr id="9" name="Rectangle 8"/>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3FAA1E03-8B7B-4BBC-A0B8-46A066B952E1}"/>
              </a:ext>
            </a:extLst>
          </p:cNvPr>
          <p:cNvSpPr>
            <a:spLocks noGrp="1"/>
          </p:cNvSpPr>
          <p:nvPr>
            <p:ph type="title"/>
          </p:nvPr>
        </p:nvSpPr>
        <p:spPr>
          <a:xfrm>
            <a:off x="595677" y="368684"/>
            <a:ext cx="6361590" cy="1325563"/>
          </a:xfrm>
        </p:spPr>
        <p:txBody>
          <a:bodyPr>
            <a:normAutofit/>
          </a:bodyPr>
          <a:lstStyle/>
          <a:p>
            <a:r>
              <a:rPr lang="en-US" sz="4400" dirty="0"/>
              <a:t>I86 Corridor Trends</a:t>
            </a:r>
          </a:p>
        </p:txBody>
      </p:sp>
      <p:sp>
        <p:nvSpPr>
          <p:cNvPr id="3" name="Content Placeholder 2">
            <a:extLst>
              <a:ext uri="{FF2B5EF4-FFF2-40B4-BE49-F238E27FC236}">
                <a16:creationId xmlns:a16="http://schemas.microsoft.com/office/drawing/2014/main" id="{2A01C53D-03BB-43FF-A935-FEEA0D59FBB1}"/>
              </a:ext>
            </a:extLst>
          </p:cNvPr>
          <p:cNvSpPr>
            <a:spLocks noGrp="1"/>
          </p:cNvSpPr>
          <p:nvPr>
            <p:ph idx="1"/>
          </p:nvPr>
        </p:nvSpPr>
        <p:spPr>
          <a:xfrm>
            <a:off x="471340" y="1769064"/>
            <a:ext cx="7081604" cy="4351338"/>
          </a:xfrm>
        </p:spPr>
        <p:txBody>
          <a:bodyPr>
            <a:normAutofit fontScale="92500" lnSpcReduction="10000"/>
          </a:bodyPr>
          <a:lstStyle/>
          <a:p>
            <a:pPr>
              <a:lnSpc>
                <a:spcPct val="70000"/>
              </a:lnSpc>
            </a:pPr>
            <a:endParaRPr lang="en-US" dirty="0"/>
          </a:p>
          <a:p>
            <a:pPr>
              <a:lnSpc>
                <a:spcPct val="70000"/>
              </a:lnSpc>
            </a:pPr>
            <a:r>
              <a:rPr lang="en-US" dirty="0"/>
              <a:t>1,400 units of market rate housing </a:t>
            </a:r>
          </a:p>
          <a:p>
            <a:pPr marL="0" indent="0">
              <a:lnSpc>
                <a:spcPct val="70000"/>
              </a:lnSpc>
              <a:buNone/>
            </a:pPr>
            <a:r>
              <a:rPr lang="en-US" sz="1700" dirty="0"/>
              <a:t>       (not including single-family houses or low-mod)</a:t>
            </a:r>
          </a:p>
          <a:p>
            <a:pPr>
              <a:lnSpc>
                <a:spcPct val="70000"/>
              </a:lnSpc>
            </a:pPr>
            <a:endParaRPr lang="en-US" dirty="0"/>
          </a:p>
          <a:p>
            <a:pPr>
              <a:lnSpc>
                <a:spcPct val="70000"/>
              </a:lnSpc>
            </a:pPr>
            <a:r>
              <a:rPr lang="en-US" dirty="0"/>
              <a:t>Adequate supply of luxury apartments:  </a:t>
            </a:r>
          </a:p>
          <a:p>
            <a:pPr>
              <a:lnSpc>
                <a:spcPct val="70000"/>
              </a:lnSpc>
            </a:pPr>
            <a:endParaRPr lang="en-US" dirty="0"/>
          </a:p>
          <a:p>
            <a:pPr lvl="1">
              <a:lnSpc>
                <a:spcPct val="70000"/>
              </a:lnSpc>
              <a:buFont typeface="Wingdings" panose="05000000000000000000" pitchFamily="2" charset="2"/>
              <a:buChar char="ü"/>
            </a:pPr>
            <a:r>
              <a:rPr lang="en-US" sz="2600" dirty="0"/>
              <a:t>Hickory Grove and Colonial Manor (Horseheads): $995 - $1,895</a:t>
            </a:r>
          </a:p>
          <a:p>
            <a:pPr lvl="1">
              <a:lnSpc>
                <a:spcPct val="70000"/>
              </a:lnSpc>
            </a:pPr>
            <a:endParaRPr lang="en-US" sz="2600" dirty="0"/>
          </a:p>
          <a:p>
            <a:pPr lvl="1">
              <a:lnSpc>
                <a:spcPct val="70000"/>
              </a:lnSpc>
              <a:buFont typeface="Wingdings" panose="05000000000000000000" pitchFamily="2" charset="2"/>
              <a:buChar char="ü"/>
            </a:pPr>
            <a:r>
              <a:rPr lang="en-US" sz="2600" dirty="0"/>
              <a:t> </a:t>
            </a:r>
            <a:r>
              <a:rPr lang="en-US" sz="2600" dirty="0" err="1"/>
              <a:t>WoodsEdge</a:t>
            </a:r>
            <a:r>
              <a:rPr lang="en-US" sz="2600" dirty="0"/>
              <a:t> and Emerald Springs (Erwin):</a:t>
            </a:r>
          </a:p>
          <a:p>
            <a:pPr marL="457200" lvl="1" indent="0">
              <a:lnSpc>
                <a:spcPct val="70000"/>
              </a:lnSpc>
              <a:buNone/>
            </a:pPr>
            <a:r>
              <a:rPr lang="en-US" sz="2600" dirty="0"/>
              <a:t>     $1,036 - $2,700 </a:t>
            </a:r>
          </a:p>
          <a:p>
            <a:pPr lvl="1">
              <a:lnSpc>
                <a:spcPct val="70000"/>
              </a:lnSpc>
            </a:pPr>
            <a:endParaRPr lang="en-US" sz="2600" dirty="0"/>
          </a:p>
          <a:p>
            <a:pPr lvl="1">
              <a:lnSpc>
                <a:spcPct val="70000"/>
              </a:lnSpc>
              <a:buFont typeface="Wingdings" panose="05000000000000000000" pitchFamily="2" charset="2"/>
              <a:buChar char="ü"/>
            </a:pPr>
            <a:r>
              <a:rPr lang="en-US" sz="2600" dirty="0"/>
              <a:t>Market Street and Academy Place (Corning):    $950 - $2,200 </a:t>
            </a:r>
          </a:p>
          <a:p>
            <a:pPr>
              <a:lnSpc>
                <a:spcPct val="70000"/>
              </a:lnSpc>
            </a:pPr>
            <a:endParaRPr lang="en-US" sz="1700" dirty="0"/>
          </a:p>
        </p:txBody>
      </p:sp>
    </p:spTree>
    <p:extLst>
      <p:ext uri="{BB962C8B-B14F-4D97-AF65-F5344CB8AC3E}">
        <p14:creationId xmlns:p14="http://schemas.microsoft.com/office/powerpoint/2010/main" val="19388975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6D3E7-29E2-495E-BD7D-3555D8CDF38E}"/>
              </a:ext>
            </a:extLst>
          </p:cNvPr>
          <p:cNvSpPr>
            <a:spLocks noGrp="1"/>
          </p:cNvSpPr>
          <p:nvPr>
            <p:ph type="title"/>
          </p:nvPr>
        </p:nvSpPr>
        <p:spPr>
          <a:xfrm>
            <a:off x="621384" y="374551"/>
            <a:ext cx="10515600" cy="1325563"/>
          </a:xfrm>
        </p:spPr>
        <p:txBody>
          <a:bodyPr>
            <a:normAutofit/>
          </a:bodyPr>
          <a:lstStyle/>
          <a:p>
            <a:r>
              <a:rPr lang="en-US" sz="4400" dirty="0"/>
              <a:t>I86 Corridor Trends</a:t>
            </a:r>
          </a:p>
        </p:txBody>
      </p:sp>
      <p:sp>
        <p:nvSpPr>
          <p:cNvPr id="3" name="Content Placeholder 2">
            <a:extLst>
              <a:ext uri="{FF2B5EF4-FFF2-40B4-BE49-F238E27FC236}">
                <a16:creationId xmlns:a16="http://schemas.microsoft.com/office/drawing/2014/main" id="{46505EBC-8AB6-4C9F-8C6D-F090A1C72E92}"/>
              </a:ext>
            </a:extLst>
          </p:cNvPr>
          <p:cNvSpPr>
            <a:spLocks noGrp="1"/>
          </p:cNvSpPr>
          <p:nvPr>
            <p:ph idx="1"/>
          </p:nvPr>
        </p:nvSpPr>
        <p:spPr>
          <a:xfrm>
            <a:off x="621384" y="2069550"/>
            <a:ext cx="6938913" cy="4351338"/>
          </a:xfrm>
        </p:spPr>
        <p:txBody>
          <a:bodyPr>
            <a:noAutofit/>
          </a:bodyPr>
          <a:lstStyle/>
          <a:p>
            <a:pPr>
              <a:lnSpc>
                <a:spcPct val="70000"/>
              </a:lnSpc>
            </a:pPr>
            <a:r>
              <a:rPr lang="en-US" sz="2400" dirty="0"/>
              <a:t>Greatest demand:  Young professionals under 35 </a:t>
            </a:r>
            <a:r>
              <a:rPr lang="en-US" sz="2400" dirty="0" err="1"/>
              <a:t>yrs</a:t>
            </a:r>
            <a:endParaRPr lang="en-US" sz="2400" dirty="0"/>
          </a:p>
          <a:p>
            <a:pPr>
              <a:lnSpc>
                <a:spcPct val="70000"/>
              </a:lnSpc>
            </a:pPr>
            <a:endParaRPr lang="en-US" sz="2400" dirty="0"/>
          </a:p>
          <a:p>
            <a:pPr>
              <a:lnSpc>
                <a:spcPct val="70000"/>
              </a:lnSpc>
            </a:pPr>
            <a:r>
              <a:rPr lang="en-US" sz="2400" dirty="0"/>
              <a:t>Limited supply of moderate rentals:  $850 – $1,200</a:t>
            </a:r>
          </a:p>
          <a:p>
            <a:pPr>
              <a:lnSpc>
                <a:spcPct val="70000"/>
              </a:lnSpc>
            </a:pPr>
            <a:endParaRPr lang="en-US" sz="2400" dirty="0"/>
          </a:p>
          <a:p>
            <a:pPr>
              <a:lnSpc>
                <a:spcPct val="70000"/>
              </a:lnSpc>
            </a:pPr>
            <a:r>
              <a:rPr lang="en-US" sz="2400" dirty="0"/>
              <a:t>98-100% occupancy</a:t>
            </a:r>
          </a:p>
          <a:p>
            <a:pPr>
              <a:lnSpc>
                <a:spcPct val="70000"/>
              </a:lnSpc>
            </a:pPr>
            <a:endParaRPr lang="en-US" sz="2400" dirty="0"/>
          </a:p>
          <a:p>
            <a:pPr>
              <a:lnSpc>
                <a:spcPct val="70000"/>
              </a:lnSpc>
            </a:pPr>
            <a:r>
              <a:rPr lang="en-US" sz="2400" dirty="0"/>
              <a:t>Older complexes:</a:t>
            </a:r>
          </a:p>
          <a:p>
            <a:pPr lvl="1">
              <a:lnSpc>
                <a:spcPct val="70000"/>
              </a:lnSpc>
              <a:buFont typeface="Wingdings" panose="05000000000000000000" pitchFamily="2" charset="2"/>
              <a:buChar char="ü"/>
            </a:pPr>
            <a:r>
              <a:rPr lang="en-US" dirty="0" err="1"/>
              <a:t>Bottcher’s</a:t>
            </a:r>
            <a:r>
              <a:rPr lang="en-US" dirty="0"/>
              <a:t> Landing Apartments (Big Flats)</a:t>
            </a:r>
          </a:p>
          <a:p>
            <a:pPr lvl="1">
              <a:lnSpc>
                <a:spcPct val="70000"/>
              </a:lnSpc>
              <a:buFont typeface="Wingdings" panose="05000000000000000000" pitchFamily="2" charset="2"/>
              <a:buChar char="ü"/>
            </a:pPr>
            <a:r>
              <a:rPr lang="en-US" dirty="0"/>
              <a:t>Quail Bay (Corning)</a:t>
            </a:r>
          </a:p>
          <a:p>
            <a:pPr lvl="1">
              <a:lnSpc>
                <a:spcPct val="70000"/>
              </a:lnSpc>
              <a:buFont typeface="Wingdings" panose="05000000000000000000" pitchFamily="2" charset="2"/>
              <a:buChar char="ü"/>
            </a:pPr>
            <a:r>
              <a:rPr lang="en-US" dirty="0"/>
              <a:t>Craft Corners Townhouses (South Corning)</a:t>
            </a:r>
          </a:p>
        </p:txBody>
      </p:sp>
      <p:graphicFrame>
        <p:nvGraphicFramePr>
          <p:cNvPr id="5" name="Table 4">
            <a:extLst>
              <a:ext uri="{FF2B5EF4-FFF2-40B4-BE49-F238E27FC236}">
                <a16:creationId xmlns:a16="http://schemas.microsoft.com/office/drawing/2014/main" id="{7A54F563-1130-4D34-9641-CEC22F5FB7F6}"/>
              </a:ext>
            </a:extLst>
          </p:cNvPr>
          <p:cNvGraphicFramePr>
            <a:graphicFrameLocks noGrp="1"/>
          </p:cNvGraphicFramePr>
          <p:nvPr>
            <p:extLst>
              <p:ext uri="{D42A27DB-BD31-4B8C-83A1-F6EECF244321}">
                <p14:modId xmlns:p14="http://schemas.microsoft.com/office/powerpoint/2010/main" val="3807289011"/>
              </p:ext>
            </p:extLst>
          </p:nvPr>
        </p:nvGraphicFramePr>
        <p:xfrm>
          <a:off x="7880808" y="2262433"/>
          <a:ext cx="3770721" cy="3569145"/>
        </p:xfrm>
        <a:graphic>
          <a:graphicData uri="http://schemas.openxmlformats.org/drawingml/2006/table">
            <a:tbl>
              <a:tblPr firstRow="1" firstCol="1" bandRow="1">
                <a:tableStyleId>{93296810-A885-4BE3-A3E7-6D5BEEA58F35}</a:tableStyleId>
              </a:tblPr>
              <a:tblGrid>
                <a:gridCol w="2258021">
                  <a:extLst>
                    <a:ext uri="{9D8B030D-6E8A-4147-A177-3AD203B41FA5}">
                      <a16:colId xmlns:a16="http://schemas.microsoft.com/office/drawing/2014/main" val="105532261"/>
                    </a:ext>
                  </a:extLst>
                </a:gridCol>
                <a:gridCol w="1512700">
                  <a:extLst>
                    <a:ext uri="{9D8B030D-6E8A-4147-A177-3AD203B41FA5}">
                      <a16:colId xmlns:a16="http://schemas.microsoft.com/office/drawing/2014/main" val="3020562215"/>
                    </a:ext>
                  </a:extLst>
                </a:gridCol>
              </a:tblGrid>
              <a:tr h="675746">
                <a:tc>
                  <a:txBody>
                    <a:bodyPr/>
                    <a:lstStyle/>
                    <a:p>
                      <a:pPr marL="0" marR="0" algn="just">
                        <a:spcBef>
                          <a:spcPts val="0"/>
                        </a:spcBef>
                        <a:spcAft>
                          <a:spcPts val="0"/>
                        </a:spcAft>
                      </a:pP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Average Monthly Rent</a:t>
                      </a:r>
                    </a:p>
                    <a:p>
                      <a:pPr marL="0" marR="0" algn="just">
                        <a:spcBef>
                          <a:spcPts val="0"/>
                        </a:spcBef>
                        <a:spcAft>
                          <a:spcPts val="0"/>
                        </a:spcAft>
                      </a:pPr>
                      <a:r>
                        <a:rPr lang="en-US" sz="1800" dirty="0">
                          <a:effectLst/>
                        </a:rPr>
                        <a:t> </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4197859529"/>
                  </a:ext>
                </a:extLst>
              </a:tr>
              <a:tr h="549237">
                <a:tc>
                  <a:txBody>
                    <a:bodyPr/>
                    <a:lstStyle/>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Big Flats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$1,120</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17071918"/>
                  </a:ext>
                </a:extLst>
              </a:tr>
              <a:tr h="549237">
                <a:tc>
                  <a:txBody>
                    <a:bodyPr/>
                    <a:lstStyle/>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Corning/Painted Post</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$1,233</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824419517"/>
                  </a:ext>
                </a:extLst>
              </a:tr>
              <a:tr h="549237">
                <a:tc>
                  <a:txBody>
                    <a:bodyPr/>
                    <a:lstStyle/>
                    <a:p>
                      <a:pPr marL="0" marR="0" algn="just">
                        <a:spcBef>
                          <a:spcPts val="0"/>
                        </a:spcBef>
                        <a:spcAft>
                          <a:spcPts val="0"/>
                        </a:spcAft>
                      </a:pPr>
                      <a:r>
                        <a:rPr lang="en-US" sz="1800" dirty="0">
                          <a:effectLst/>
                        </a:rPr>
                        <a:t> </a:t>
                      </a:r>
                    </a:p>
                    <a:p>
                      <a:pPr marL="0" marR="0" algn="just">
                        <a:spcBef>
                          <a:spcPts val="0"/>
                        </a:spcBef>
                        <a:spcAft>
                          <a:spcPts val="0"/>
                        </a:spcAft>
                      </a:pPr>
                      <a:r>
                        <a:rPr lang="en-US" sz="1800" dirty="0">
                          <a:effectLst/>
                        </a:rPr>
                        <a:t>Horseheads</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$1,172</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940089278"/>
                  </a:ext>
                </a:extLst>
              </a:tr>
              <a:tr h="549237">
                <a:tc>
                  <a:txBody>
                    <a:bodyPr/>
                    <a:lstStyle/>
                    <a:p>
                      <a:pPr marL="0" marR="0" algn="just">
                        <a:spcBef>
                          <a:spcPts val="0"/>
                        </a:spcBef>
                        <a:spcAft>
                          <a:spcPts val="0"/>
                        </a:spcAft>
                      </a:pPr>
                      <a:r>
                        <a:rPr lang="en-US" sz="1800">
                          <a:effectLst/>
                        </a:rPr>
                        <a:t> </a:t>
                      </a:r>
                    </a:p>
                    <a:p>
                      <a:pPr marL="0" marR="0" algn="just">
                        <a:spcBef>
                          <a:spcPts val="0"/>
                        </a:spcBef>
                        <a:spcAft>
                          <a:spcPts val="0"/>
                        </a:spcAft>
                      </a:pPr>
                      <a:r>
                        <a:rPr lang="en-US" sz="1800">
                          <a:effectLst/>
                        </a:rPr>
                        <a:t>Elmira</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$868</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2136238"/>
                  </a:ext>
                </a:extLst>
              </a:tr>
              <a:tr h="549237">
                <a:tc>
                  <a:txBody>
                    <a:bodyPr/>
                    <a:lstStyle/>
                    <a:p>
                      <a:pPr marL="0" marR="0" algn="just">
                        <a:spcBef>
                          <a:spcPts val="0"/>
                        </a:spcBef>
                        <a:spcAft>
                          <a:spcPts val="0"/>
                        </a:spcAft>
                      </a:pPr>
                      <a:r>
                        <a:rPr lang="en-US" sz="1800">
                          <a:effectLst/>
                        </a:rPr>
                        <a:t> </a:t>
                      </a:r>
                    </a:p>
                    <a:p>
                      <a:pPr marL="0" marR="0" algn="just">
                        <a:spcBef>
                          <a:spcPts val="0"/>
                        </a:spcBef>
                        <a:spcAft>
                          <a:spcPts val="0"/>
                        </a:spcAft>
                      </a:pPr>
                      <a:r>
                        <a:rPr lang="en-US" sz="1800">
                          <a:effectLst/>
                        </a:rPr>
                        <a:t>Watkins Glen</a:t>
                      </a:r>
                      <a:endParaRPr lang="en-US" sz="18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tc>
                  <a:txBody>
                    <a:bodyPr/>
                    <a:lstStyle/>
                    <a:p>
                      <a:pPr marL="0" marR="0" algn="ctr">
                        <a:spcBef>
                          <a:spcPts val="0"/>
                        </a:spcBef>
                        <a:spcAft>
                          <a:spcPts val="0"/>
                        </a:spcAft>
                      </a:pPr>
                      <a:r>
                        <a:rPr lang="en-US" sz="1800" dirty="0">
                          <a:effectLst/>
                        </a:rPr>
                        <a:t> </a:t>
                      </a:r>
                    </a:p>
                    <a:p>
                      <a:pPr marL="0" marR="0" algn="ctr">
                        <a:spcBef>
                          <a:spcPts val="0"/>
                        </a:spcBef>
                        <a:spcAft>
                          <a:spcPts val="0"/>
                        </a:spcAft>
                      </a:pPr>
                      <a:r>
                        <a:rPr lang="en-US" sz="1800" dirty="0">
                          <a:effectLst/>
                        </a:rPr>
                        <a:t>$736</a:t>
                      </a:r>
                      <a:endParaRPr lang="en-US" sz="18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63624047"/>
                  </a:ext>
                </a:extLst>
              </a:tr>
            </a:tbl>
          </a:graphicData>
        </a:graphic>
      </p:graphicFrame>
    </p:spTree>
    <p:extLst>
      <p:ext uri="{BB962C8B-B14F-4D97-AF65-F5344CB8AC3E}">
        <p14:creationId xmlns:p14="http://schemas.microsoft.com/office/powerpoint/2010/main" val="42152384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A6FCC1-7139-4EC6-9E16-81D90FB87092}"/>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7922922" y="1924505"/>
            <a:ext cx="3354676" cy="2267512"/>
          </a:xfrm>
          <a:prstGeom prst="rect">
            <a:avLst/>
          </a:prstGeom>
          <a:noFill/>
        </p:spPr>
      </p:pic>
      <p:sp>
        <p:nvSpPr>
          <p:cNvPr id="2" name="Title 1">
            <a:extLst>
              <a:ext uri="{FF2B5EF4-FFF2-40B4-BE49-F238E27FC236}">
                <a16:creationId xmlns:a16="http://schemas.microsoft.com/office/drawing/2014/main" id="{D2FA254C-4795-4C4B-8281-679E16D495AA}"/>
              </a:ext>
            </a:extLst>
          </p:cNvPr>
          <p:cNvSpPr>
            <a:spLocks noGrp="1"/>
          </p:cNvSpPr>
          <p:nvPr>
            <p:ph type="title"/>
          </p:nvPr>
        </p:nvSpPr>
        <p:spPr>
          <a:xfrm>
            <a:off x="555397" y="355698"/>
            <a:ext cx="10515600" cy="1325563"/>
          </a:xfrm>
        </p:spPr>
        <p:txBody>
          <a:bodyPr>
            <a:normAutofit/>
          </a:bodyPr>
          <a:lstStyle/>
          <a:p>
            <a:r>
              <a:rPr lang="en-US" sz="4400" dirty="0"/>
              <a:t>Capacity to Respond</a:t>
            </a:r>
          </a:p>
        </p:txBody>
      </p:sp>
      <p:sp>
        <p:nvSpPr>
          <p:cNvPr id="3" name="Content Placeholder 2">
            <a:extLst>
              <a:ext uri="{FF2B5EF4-FFF2-40B4-BE49-F238E27FC236}">
                <a16:creationId xmlns:a16="http://schemas.microsoft.com/office/drawing/2014/main" id="{38E2FDF1-0A38-435C-BF18-E7C51B74DA08}"/>
              </a:ext>
            </a:extLst>
          </p:cNvPr>
          <p:cNvSpPr>
            <a:spLocks noGrp="1"/>
          </p:cNvSpPr>
          <p:nvPr>
            <p:ph idx="1"/>
          </p:nvPr>
        </p:nvSpPr>
        <p:spPr>
          <a:xfrm>
            <a:off x="555397" y="1924505"/>
            <a:ext cx="9908356" cy="4351338"/>
          </a:xfrm>
        </p:spPr>
        <p:txBody>
          <a:bodyPr>
            <a:normAutofit/>
          </a:bodyPr>
          <a:lstStyle/>
          <a:p>
            <a:r>
              <a:rPr lang="en-US" dirty="0"/>
              <a:t>200 units in planning or construction phase</a:t>
            </a:r>
          </a:p>
          <a:p>
            <a:endParaRPr lang="en-US" dirty="0"/>
          </a:p>
          <a:p>
            <a:pPr lvl="1">
              <a:buFont typeface="Wingdings" panose="05000000000000000000" pitchFamily="2" charset="2"/>
              <a:buChar char="ü"/>
            </a:pPr>
            <a:r>
              <a:rPr lang="en-US" dirty="0"/>
              <a:t>Former Corning Hospital Site:  89 </a:t>
            </a:r>
            <a:r>
              <a:rPr lang="en-US" dirty="0" err="1"/>
              <a:t>apts</a:t>
            </a:r>
            <a:endParaRPr lang="en-US" dirty="0"/>
          </a:p>
          <a:p>
            <a:pPr lvl="1">
              <a:buFont typeface="Wingdings" panose="05000000000000000000" pitchFamily="2" charset="2"/>
              <a:buChar char="ü"/>
            </a:pPr>
            <a:r>
              <a:rPr lang="en-US" dirty="0"/>
              <a:t>West Water Street Infill Project (Elmira):  54 </a:t>
            </a:r>
            <a:r>
              <a:rPr lang="en-US" dirty="0" err="1"/>
              <a:t>apts</a:t>
            </a:r>
            <a:endParaRPr lang="en-US" dirty="0"/>
          </a:p>
          <a:p>
            <a:pPr lvl="1">
              <a:buFont typeface="Wingdings" panose="05000000000000000000" pitchFamily="2" charset="2"/>
              <a:buChar char="ü"/>
            </a:pPr>
            <a:r>
              <a:rPr lang="en-US" dirty="0"/>
              <a:t>Prospect Ridge (Horseheads):   45 apt</a:t>
            </a:r>
          </a:p>
          <a:p>
            <a:pPr marL="0" indent="0">
              <a:buNone/>
            </a:pPr>
            <a:endParaRPr lang="en-US" dirty="0"/>
          </a:p>
          <a:p>
            <a:r>
              <a:rPr lang="en-US" dirty="0"/>
              <a:t>Majority expected to be priced above moderate monthly rates</a:t>
            </a:r>
          </a:p>
          <a:p>
            <a:endParaRPr lang="en-US" dirty="0"/>
          </a:p>
          <a:p>
            <a:endParaRPr lang="en-US" dirty="0"/>
          </a:p>
          <a:p>
            <a:endParaRPr lang="en-US" dirty="0"/>
          </a:p>
        </p:txBody>
      </p:sp>
    </p:spTree>
    <p:extLst>
      <p:ext uri="{BB962C8B-B14F-4D97-AF65-F5344CB8AC3E}">
        <p14:creationId xmlns:p14="http://schemas.microsoft.com/office/powerpoint/2010/main" val="1163963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6809F8D-E465-48AA-8FF2-6EE4435B17B4}"/>
              </a:ext>
            </a:extLst>
          </p:cNvPr>
          <p:cNvPicPr/>
          <p:nvPr/>
        </p:nvPicPr>
        <p:blipFill rotWithShape="1">
          <a:blip r:embed="rId2">
            <a:extLst>
              <a:ext uri="{28A0092B-C50C-407E-A947-70E740481C1C}">
                <a14:useLocalDpi xmlns:a14="http://schemas.microsoft.com/office/drawing/2010/main" val="0"/>
              </a:ext>
            </a:extLst>
          </a:blip>
          <a:srcRect l="20301" r="24268" b="3"/>
          <a:stretch/>
        </p:blipFill>
        <p:spPr>
          <a:xfrm>
            <a:off x="8773477" y="640082"/>
            <a:ext cx="2778443" cy="2706625"/>
          </a:xfrm>
          <a:prstGeom prst="rect">
            <a:avLst/>
          </a:prstGeom>
        </p:spPr>
      </p:pic>
      <p:pic>
        <p:nvPicPr>
          <p:cNvPr id="5" name="Picture 4">
            <a:extLst>
              <a:ext uri="{FF2B5EF4-FFF2-40B4-BE49-F238E27FC236}">
                <a16:creationId xmlns:a16="http://schemas.microsoft.com/office/drawing/2014/main" id="{1F885475-4B4E-42B6-80ED-68CD2D2C33BF}"/>
              </a:ext>
            </a:extLst>
          </p:cNvPr>
          <p:cNvPicPr>
            <a:picLocks noChangeAspect="1"/>
          </p:cNvPicPr>
          <p:nvPr/>
        </p:nvPicPr>
        <p:blipFill rotWithShape="1">
          <a:blip r:embed="rId3"/>
          <a:srcRect l="19640" r="4421" b="-2"/>
          <a:stretch/>
        </p:blipFill>
        <p:spPr>
          <a:xfrm>
            <a:off x="8773477" y="3511293"/>
            <a:ext cx="2778443" cy="2707576"/>
          </a:xfrm>
          <a:prstGeom prst="rect">
            <a:avLst/>
          </a:prstGeom>
        </p:spPr>
      </p:pic>
      <p:sp>
        <p:nvSpPr>
          <p:cNvPr id="2" name="Title 1">
            <a:extLst>
              <a:ext uri="{FF2B5EF4-FFF2-40B4-BE49-F238E27FC236}">
                <a16:creationId xmlns:a16="http://schemas.microsoft.com/office/drawing/2014/main" id="{B53C576D-7779-4597-9AE4-91C1E9C82EE1}"/>
              </a:ext>
            </a:extLst>
          </p:cNvPr>
          <p:cNvSpPr>
            <a:spLocks noGrp="1"/>
          </p:cNvSpPr>
          <p:nvPr>
            <p:ph type="title"/>
          </p:nvPr>
        </p:nvSpPr>
        <p:spPr>
          <a:xfrm>
            <a:off x="838199" y="365125"/>
            <a:ext cx="7706361" cy="1325563"/>
          </a:xfrm>
        </p:spPr>
        <p:txBody>
          <a:bodyPr>
            <a:normAutofit/>
          </a:bodyPr>
          <a:lstStyle/>
          <a:p>
            <a:pPr>
              <a:lnSpc>
                <a:spcPct val="80000"/>
              </a:lnSpc>
            </a:pPr>
            <a:r>
              <a:rPr lang="en-US" sz="4400" dirty="0"/>
              <a:t>I86 Corridor Unmet Demand</a:t>
            </a:r>
          </a:p>
        </p:txBody>
      </p:sp>
      <p:sp>
        <p:nvSpPr>
          <p:cNvPr id="3" name="Content Placeholder 2">
            <a:extLst>
              <a:ext uri="{FF2B5EF4-FFF2-40B4-BE49-F238E27FC236}">
                <a16:creationId xmlns:a16="http://schemas.microsoft.com/office/drawing/2014/main" id="{DD2BE9F5-CAAE-4122-BABA-E5BEB933AE81}"/>
              </a:ext>
            </a:extLst>
          </p:cNvPr>
          <p:cNvSpPr>
            <a:spLocks noGrp="1"/>
          </p:cNvSpPr>
          <p:nvPr>
            <p:ph idx="1"/>
          </p:nvPr>
        </p:nvSpPr>
        <p:spPr>
          <a:xfrm>
            <a:off x="764400" y="1690688"/>
            <a:ext cx="7138174" cy="4788535"/>
          </a:xfrm>
        </p:spPr>
        <p:txBody>
          <a:bodyPr>
            <a:normAutofit lnSpcReduction="10000"/>
          </a:bodyPr>
          <a:lstStyle/>
          <a:p>
            <a:pPr>
              <a:lnSpc>
                <a:spcPct val="70000"/>
              </a:lnSpc>
            </a:pPr>
            <a:r>
              <a:rPr lang="en-US" dirty="0"/>
              <a:t>Unmet demand:  140-170 units</a:t>
            </a:r>
          </a:p>
          <a:p>
            <a:pPr>
              <a:lnSpc>
                <a:spcPct val="70000"/>
              </a:lnSpc>
            </a:pPr>
            <a:endParaRPr lang="en-US" dirty="0"/>
          </a:p>
          <a:p>
            <a:pPr>
              <a:lnSpc>
                <a:spcPct val="70000"/>
              </a:lnSpc>
            </a:pPr>
            <a:r>
              <a:rPr lang="en-US" dirty="0"/>
              <a:t>1 bedroom:   $725 - $805</a:t>
            </a:r>
          </a:p>
          <a:p>
            <a:pPr marL="0" indent="0">
              <a:lnSpc>
                <a:spcPct val="70000"/>
              </a:lnSpc>
              <a:buNone/>
            </a:pPr>
            <a:r>
              <a:rPr lang="en-US" dirty="0"/>
              <a:t>   2-bedroom: $950 - $1,200</a:t>
            </a:r>
          </a:p>
          <a:p>
            <a:pPr>
              <a:lnSpc>
                <a:spcPct val="70000"/>
              </a:lnSpc>
            </a:pPr>
            <a:endParaRPr lang="en-US" dirty="0"/>
          </a:p>
          <a:p>
            <a:pPr>
              <a:lnSpc>
                <a:spcPct val="70000"/>
              </a:lnSpc>
            </a:pPr>
            <a:r>
              <a:rPr lang="en-US" dirty="0"/>
              <a:t>Target markets:  </a:t>
            </a:r>
          </a:p>
          <a:p>
            <a:pPr>
              <a:lnSpc>
                <a:spcPct val="70000"/>
              </a:lnSpc>
            </a:pPr>
            <a:endParaRPr lang="en-US" dirty="0"/>
          </a:p>
          <a:p>
            <a:pPr lvl="1">
              <a:lnSpc>
                <a:spcPct val="70000"/>
              </a:lnSpc>
              <a:buFont typeface="Wingdings" panose="05000000000000000000" pitchFamily="2" charset="2"/>
              <a:buChar char="ü"/>
            </a:pPr>
            <a:r>
              <a:rPr lang="en-US" sz="2800" dirty="0"/>
              <a:t>Medical residents  (20-25 units)</a:t>
            </a:r>
          </a:p>
          <a:p>
            <a:pPr lvl="1">
              <a:lnSpc>
                <a:spcPct val="70000"/>
              </a:lnSpc>
              <a:buFont typeface="Wingdings" panose="05000000000000000000" pitchFamily="2" charset="2"/>
              <a:buChar char="ü"/>
            </a:pPr>
            <a:endParaRPr lang="en-US" sz="2800" dirty="0"/>
          </a:p>
          <a:p>
            <a:pPr lvl="1">
              <a:lnSpc>
                <a:spcPct val="70000"/>
              </a:lnSpc>
              <a:buFont typeface="Wingdings" panose="05000000000000000000" pitchFamily="2" charset="2"/>
              <a:buChar char="ü"/>
            </a:pPr>
            <a:r>
              <a:rPr lang="en-US" sz="2800" dirty="0"/>
              <a:t>Empty nesters (20-25 units)</a:t>
            </a:r>
          </a:p>
          <a:p>
            <a:pPr lvl="1">
              <a:lnSpc>
                <a:spcPct val="70000"/>
              </a:lnSpc>
              <a:buFont typeface="Wingdings" panose="05000000000000000000" pitchFamily="2" charset="2"/>
              <a:buChar char="ü"/>
            </a:pPr>
            <a:endParaRPr lang="en-US" sz="2800" dirty="0"/>
          </a:p>
          <a:p>
            <a:pPr lvl="1">
              <a:lnSpc>
                <a:spcPct val="70000"/>
              </a:lnSpc>
              <a:buFont typeface="Wingdings" panose="05000000000000000000" pitchFamily="2" charset="2"/>
              <a:buChar char="ü"/>
            </a:pPr>
            <a:r>
              <a:rPr lang="en-US" sz="2800" dirty="0"/>
              <a:t>Young professionals,  middle management &amp;  educators(100 – 120)</a:t>
            </a:r>
          </a:p>
          <a:p>
            <a:pPr lvl="1">
              <a:lnSpc>
                <a:spcPct val="70000"/>
              </a:lnSpc>
              <a:buFont typeface="Wingdings" panose="05000000000000000000" pitchFamily="2" charset="2"/>
              <a:buChar char="ü"/>
            </a:pPr>
            <a:endParaRPr lang="en-US" sz="1500" dirty="0"/>
          </a:p>
        </p:txBody>
      </p:sp>
    </p:spTree>
    <p:extLst>
      <p:ext uri="{BB962C8B-B14F-4D97-AF65-F5344CB8AC3E}">
        <p14:creationId xmlns:p14="http://schemas.microsoft.com/office/powerpoint/2010/main" val="19701974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www.elmira-ny.com/images/PhotoAlbums/Downtown/i29.jpg">
            <a:extLst>
              <a:ext uri="{FF2B5EF4-FFF2-40B4-BE49-F238E27FC236}">
                <a16:creationId xmlns:a16="http://schemas.microsoft.com/office/drawing/2014/main" id="{C85897C9-F352-4D9A-B939-10155701E8B1}"/>
              </a:ext>
            </a:extLst>
          </p:cNvPr>
          <p:cNvPicPr/>
          <p:nvPr/>
        </p:nvPicPr>
        <p:blipFill rotWithShape="1">
          <a:blip r:embed="rId2">
            <a:extLst>
              <a:ext uri="{28A0092B-C50C-407E-A947-70E740481C1C}">
                <a14:useLocalDpi xmlns:a14="http://schemas.microsoft.com/office/drawing/2010/main" val="0"/>
              </a:ext>
            </a:extLst>
          </a:blip>
          <a:srcRect l="18257" t="-1" r="2780" b="26819"/>
          <a:stretch/>
        </p:blipFill>
        <p:spPr bwMode="auto">
          <a:xfrm>
            <a:off x="8423329" y="3246110"/>
            <a:ext cx="3354676" cy="2487239"/>
          </a:xfrm>
          <a:prstGeom prst="rect">
            <a:avLst/>
          </a:prstGeom>
          <a:noFill/>
          <a:extLst>
            <a:ext uri="{53640926-AAD7-44D8-BBD7-CCE9431645EC}">
              <a14:shadowObscured xmlns:a14="http://schemas.microsoft.com/office/drawing/2010/main"/>
            </a:ext>
          </a:extLst>
        </p:spPr>
      </p:pic>
      <p:sp>
        <p:nvSpPr>
          <p:cNvPr id="2" name="Title 1">
            <a:extLst>
              <a:ext uri="{FF2B5EF4-FFF2-40B4-BE49-F238E27FC236}">
                <a16:creationId xmlns:a16="http://schemas.microsoft.com/office/drawing/2014/main" id="{E54AEDBB-4F62-47E7-8DFF-D714C0F1F05A}"/>
              </a:ext>
            </a:extLst>
          </p:cNvPr>
          <p:cNvSpPr>
            <a:spLocks noGrp="1"/>
          </p:cNvSpPr>
          <p:nvPr>
            <p:ph type="title"/>
          </p:nvPr>
        </p:nvSpPr>
        <p:spPr>
          <a:xfrm>
            <a:off x="658086" y="365125"/>
            <a:ext cx="10515600" cy="1325563"/>
          </a:xfrm>
        </p:spPr>
        <p:txBody>
          <a:bodyPr>
            <a:normAutofit/>
          </a:bodyPr>
          <a:lstStyle/>
          <a:p>
            <a:r>
              <a:rPr lang="en-US" sz="4400" dirty="0"/>
              <a:t>Issues</a:t>
            </a:r>
          </a:p>
        </p:txBody>
      </p:sp>
      <p:sp>
        <p:nvSpPr>
          <p:cNvPr id="3" name="Content Placeholder 2">
            <a:extLst>
              <a:ext uri="{FF2B5EF4-FFF2-40B4-BE49-F238E27FC236}">
                <a16:creationId xmlns:a16="http://schemas.microsoft.com/office/drawing/2014/main" id="{2DF0313A-4C4D-4828-AFC1-2B4A5C4E242C}"/>
              </a:ext>
            </a:extLst>
          </p:cNvPr>
          <p:cNvSpPr>
            <a:spLocks noGrp="1"/>
          </p:cNvSpPr>
          <p:nvPr>
            <p:ph idx="1"/>
          </p:nvPr>
        </p:nvSpPr>
        <p:spPr>
          <a:xfrm>
            <a:off x="658086" y="1690688"/>
            <a:ext cx="10380702" cy="4351338"/>
          </a:xfrm>
        </p:spPr>
        <p:txBody>
          <a:bodyPr>
            <a:normAutofit/>
          </a:bodyPr>
          <a:lstStyle/>
          <a:p>
            <a:pPr marL="0" indent="0">
              <a:buNone/>
            </a:pPr>
            <a:r>
              <a:rPr lang="en-US" i="1" dirty="0"/>
              <a:t>Issue:  Getting price points right and assembling financing package to allow developers to achieve ROI</a:t>
            </a:r>
          </a:p>
          <a:p>
            <a:pPr marL="0" indent="0">
              <a:buNone/>
            </a:pPr>
            <a:endParaRPr lang="en-US" dirty="0"/>
          </a:p>
          <a:p>
            <a:r>
              <a:rPr lang="en-US" sz="2400" dirty="0"/>
              <a:t>Cost of New Construction:  $100,000 + per unit  </a:t>
            </a:r>
          </a:p>
          <a:p>
            <a:endParaRPr lang="en-US" sz="2400" dirty="0"/>
          </a:p>
          <a:p>
            <a:r>
              <a:rPr lang="en-US" sz="2400" dirty="0"/>
              <a:t>High cost of renovation and repurposing historic </a:t>
            </a:r>
            <a:r>
              <a:rPr lang="en-US" sz="2400" dirty="0" err="1"/>
              <a:t>bldgs</a:t>
            </a:r>
            <a:r>
              <a:rPr lang="en-US" sz="2400" dirty="0"/>
              <a:t> </a:t>
            </a:r>
          </a:p>
          <a:p>
            <a:endParaRPr lang="en-US" dirty="0"/>
          </a:p>
        </p:txBody>
      </p:sp>
    </p:spTree>
    <p:extLst>
      <p:ext uri="{BB962C8B-B14F-4D97-AF65-F5344CB8AC3E}">
        <p14:creationId xmlns:p14="http://schemas.microsoft.com/office/powerpoint/2010/main" val="268986232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60DC691-2C10-4FF1-A87A-7AF5F2009112}"/>
              </a:ext>
            </a:extLst>
          </p:cNvPr>
          <p:cNvSpPr>
            <a:spLocks noGrp="1"/>
          </p:cNvSpPr>
          <p:nvPr>
            <p:ph type="ctrTitle"/>
          </p:nvPr>
        </p:nvSpPr>
        <p:spPr/>
        <p:txBody>
          <a:bodyPr>
            <a:normAutofit fontScale="90000"/>
          </a:bodyPr>
          <a:lstStyle/>
          <a:p>
            <a:r>
              <a:rPr lang="en-US" sz="6600" dirty="0"/>
              <a:t>Recommended  Action  Steps </a:t>
            </a:r>
            <a:br>
              <a:rPr lang="en-US" sz="6600" dirty="0"/>
            </a:br>
            <a:endParaRPr lang="en-US" sz="6600" dirty="0"/>
          </a:p>
        </p:txBody>
      </p:sp>
      <p:sp>
        <p:nvSpPr>
          <p:cNvPr id="5" name="Subtitle 4">
            <a:extLst>
              <a:ext uri="{FF2B5EF4-FFF2-40B4-BE49-F238E27FC236}">
                <a16:creationId xmlns:a16="http://schemas.microsoft.com/office/drawing/2014/main" id="{406FBA86-5F09-4E57-9F61-FDA2C4004FF6}"/>
              </a:ext>
            </a:extLst>
          </p:cNvPr>
          <p:cNvSpPr>
            <a:spLocks noGrp="1"/>
          </p:cNvSpPr>
          <p:nvPr>
            <p:ph type="subTitle" idx="1"/>
          </p:nvPr>
        </p:nvSpPr>
        <p:spPr>
          <a:xfrm>
            <a:off x="854532" y="3693674"/>
            <a:ext cx="9569628" cy="754025"/>
          </a:xfrm>
        </p:spPr>
        <p:txBody>
          <a:bodyPr>
            <a:normAutofit fontScale="92500"/>
          </a:bodyPr>
          <a:lstStyle/>
          <a:p>
            <a:r>
              <a:rPr lang="en-US" dirty="0"/>
              <a:t>I86 Innovation Corridor Housing Supply/Demand Analysis</a:t>
            </a:r>
          </a:p>
        </p:txBody>
      </p:sp>
    </p:spTree>
    <p:extLst>
      <p:ext uri="{BB962C8B-B14F-4D97-AF65-F5344CB8AC3E}">
        <p14:creationId xmlns:p14="http://schemas.microsoft.com/office/powerpoint/2010/main" val="34532113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17991"/>
            <a:ext cx="10515600" cy="1325563"/>
          </a:xfrm>
        </p:spPr>
        <p:txBody>
          <a:bodyPr>
            <a:normAutofit/>
          </a:bodyPr>
          <a:lstStyle/>
          <a:p>
            <a:r>
              <a:rPr lang="en-US" sz="4400" b="1" dirty="0"/>
              <a:t>Action Steps:  Single-family Housing  </a:t>
            </a:r>
            <a:endParaRPr lang="en-US" sz="4400" dirty="0"/>
          </a:p>
        </p:txBody>
      </p:sp>
      <p:sp>
        <p:nvSpPr>
          <p:cNvPr id="3" name="Content Placeholder 2"/>
          <p:cNvSpPr>
            <a:spLocks noGrp="1"/>
          </p:cNvSpPr>
          <p:nvPr>
            <p:ph idx="1"/>
          </p:nvPr>
        </p:nvSpPr>
        <p:spPr>
          <a:xfrm>
            <a:off x="979100" y="1994078"/>
            <a:ext cx="10233800" cy="540503"/>
          </a:xfrm>
        </p:spPr>
        <p:txBody>
          <a:bodyPr>
            <a:normAutofit fontScale="85000" lnSpcReduction="10000"/>
          </a:bodyPr>
          <a:lstStyle/>
          <a:p>
            <a:pPr marL="0" indent="0" algn="ctr">
              <a:buNone/>
            </a:pPr>
            <a:r>
              <a:rPr lang="en-US" sz="3200" b="1" dirty="0"/>
              <a:t>Fill single-family housing gap with an aggressive and dual approach </a:t>
            </a:r>
          </a:p>
        </p:txBody>
      </p:sp>
      <p:sp>
        <p:nvSpPr>
          <p:cNvPr id="4" name="TextBox 3"/>
          <p:cNvSpPr txBox="1"/>
          <p:nvPr/>
        </p:nvSpPr>
        <p:spPr>
          <a:xfrm>
            <a:off x="838200" y="3506230"/>
            <a:ext cx="4601066" cy="830997"/>
          </a:xfrm>
          <a:prstGeom prst="rect">
            <a:avLst/>
          </a:prstGeom>
          <a:solidFill>
            <a:schemeClr val="tx2">
              <a:lumMod val="60000"/>
              <a:lumOff val="40000"/>
            </a:schemeClr>
          </a:solidFill>
          <a:ln>
            <a:solidFill>
              <a:schemeClr val="tx2">
                <a:lumMod val="75000"/>
              </a:schemeClr>
            </a:solidFill>
          </a:ln>
        </p:spPr>
        <p:txBody>
          <a:bodyPr wrap="square" rtlCol="0">
            <a:spAutoFit/>
          </a:bodyPr>
          <a:lstStyle/>
          <a:p>
            <a:pPr algn="ctr"/>
            <a:r>
              <a:rPr lang="en-US" sz="2400" dirty="0">
                <a:solidFill>
                  <a:schemeClr val="bg1"/>
                </a:solidFill>
              </a:rPr>
              <a:t>Revitalization of Existing </a:t>
            </a:r>
          </a:p>
          <a:p>
            <a:pPr algn="ctr"/>
            <a:r>
              <a:rPr lang="en-US" sz="2400" dirty="0">
                <a:solidFill>
                  <a:schemeClr val="bg1"/>
                </a:solidFill>
              </a:rPr>
              <a:t>Housing stock</a:t>
            </a:r>
          </a:p>
        </p:txBody>
      </p:sp>
      <p:sp>
        <p:nvSpPr>
          <p:cNvPr id="5" name="TextBox 4"/>
          <p:cNvSpPr txBox="1"/>
          <p:nvPr/>
        </p:nvSpPr>
        <p:spPr>
          <a:xfrm>
            <a:off x="6325386" y="3503268"/>
            <a:ext cx="4587711" cy="830997"/>
          </a:xfrm>
          <a:prstGeom prst="rect">
            <a:avLst/>
          </a:prstGeom>
          <a:solidFill>
            <a:schemeClr val="accent3">
              <a:lumMod val="60000"/>
              <a:lumOff val="40000"/>
            </a:schemeClr>
          </a:solidFill>
          <a:ln>
            <a:solidFill>
              <a:schemeClr val="accent3">
                <a:lumMod val="75000"/>
              </a:schemeClr>
            </a:solidFill>
          </a:ln>
        </p:spPr>
        <p:txBody>
          <a:bodyPr wrap="square" rtlCol="0">
            <a:spAutoFit/>
          </a:bodyPr>
          <a:lstStyle/>
          <a:p>
            <a:pPr algn="ctr"/>
            <a:r>
              <a:rPr lang="en-US" sz="2400" dirty="0">
                <a:solidFill>
                  <a:schemeClr val="bg1"/>
                </a:solidFill>
              </a:rPr>
              <a:t>New single-family </a:t>
            </a:r>
          </a:p>
          <a:p>
            <a:pPr algn="ctr"/>
            <a:r>
              <a:rPr lang="en-US" sz="2400" dirty="0">
                <a:solidFill>
                  <a:schemeClr val="bg1"/>
                </a:solidFill>
              </a:rPr>
              <a:t>Housing Construction</a:t>
            </a:r>
          </a:p>
        </p:txBody>
      </p:sp>
      <p:cxnSp>
        <p:nvCxnSpPr>
          <p:cNvPr id="9" name="Straight Connector 8"/>
          <p:cNvCxnSpPr>
            <a:stCxn id="3" idx="2"/>
            <a:endCxn id="4" idx="0"/>
          </p:cNvCxnSpPr>
          <p:nvPr/>
        </p:nvCxnSpPr>
        <p:spPr>
          <a:xfrm flipH="1">
            <a:off x="3138733" y="2534581"/>
            <a:ext cx="2957267" cy="971649"/>
          </a:xfrm>
          <a:prstGeom prst="line">
            <a:avLst/>
          </a:prstGeom>
        </p:spPr>
        <p:style>
          <a:lnRef idx="1">
            <a:schemeClr val="accent1"/>
          </a:lnRef>
          <a:fillRef idx="0">
            <a:schemeClr val="accent1"/>
          </a:fillRef>
          <a:effectRef idx="0">
            <a:schemeClr val="accent1"/>
          </a:effectRef>
          <a:fontRef idx="minor">
            <a:schemeClr val="tx1"/>
          </a:fontRef>
        </p:style>
      </p:cxnSp>
      <p:cxnSp>
        <p:nvCxnSpPr>
          <p:cNvPr id="11" name="Straight Connector 10"/>
          <p:cNvCxnSpPr>
            <a:stCxn id="3" idx="2"/>
            <a:endCxn id="5" idx="0"/>
          </p:cNvCxnSpPr>
          <p:nvPr/>
        </p:nvCxnSpPr>
        <p:spPr>
          <a:xfrm>
            <a:off x="6096000" y="2534581"/>
            <a:ext cx="2523242" cy="968687"/>
          </a:xfrm>
          <a:prstGeom prst="line">
            <a:avLst/>
          </a:prstGeom>
        </p:spPr>
        <p:style>
          <a:lnRef idx="1">
            <a:schemeClr val="accent1"/>
          </a:lnRef>
          <a:fillRef idx="0">
            <a:schemeClr val="accent1"/>
          </a:fillRef>
          <a:effectRef idx="0">
            <a:schemeClr val="accent1"/>
          </a:effectRef>
          <a:fontRef idx="minor">
            <a:schemeClr val="tx1"/>
          </a:fontRef>
        </p:style>
      </p:cxnSp>
      <p:pic>
        <p:nvPicPr>
          <p:cNvPr id="15" name="Picture 14" descr="C:\Users\Susan Payne\Dropbox\Three Rivers Development\Housing Study 2017 - 2020\Photos\Woodland.jpg"/>
          <p:cNvPicPr/>
          <p:nvPr/>
        </p:nvPicPr>
        <p:blipFill rotWithShape="1">
          <a:blip r:embed="rId2" cstate="print">
            <a:extLst>
              <a:ext uri="{28A0092B-C50C-407E-A947-70E740481C1C}">
                <a14:useLocalDpi xmlns:a14="http://schemas.microsoft.com/office/drawing/2010/main" val="0"/>
              </a:ext>
            </a:extLst>
          </a:blip>
          <a:srcRect l="3909" t="18445" r="2118" b="15778"/>
          <a:stretch/>
        </p:blipFill>
        <p:spPr bwMode="auto">
          <a:xfrm>
            <a:off x="6998217" y="4334265"/>
            <a:ext cx="3242049" cy="1782055"/>
          </a:xfrm>
          <a:prstGeom prst="rect">
            <a:avLst/>
          </a:prstGeom>
          <a:noFill/>
          <a:ln>
            <a:noFill/>
          </a:ln>
          <a:extLst>
            <a:ext uri="{53640926-AAD7-44D8-BBD7-CCE9431645EC}">
              <a14:shadowObscured xmlns:a14="http://schemas.microsoft.com/office/drawing/2010/main"/>
            </a:ext>
          </a:extLst>
        </p:spPr>
      </p:pic>
      <p:pic>
        <p:nvPicPr>
          <p:cNvPr id="7" name="Picture 6" descr="A large brick building with grass in front of a house&#10;&#10;Description generated with very high confidence"/>
          <p:cNvPicPr>
            <a:picLocks noChangeAspect="1"/>
          </p:cNvPicPr>
          <p:nvPr/>
        </p:nvPicPr>
        <p:blipFill rotWithShape="1">
          <a:blip r:embed="rId3">
            <a:extLst>
              <a:ext uri="{28A0092B-C50C-407E-A947-70E740481C1C}">
                <a14:useLocalDpi xmlns:a14="http://schemas.microsoft.com/office/drawing/2010/main" val="0"/>
              </a:ext>
            </a:extLst>
          </a:blip>
          <a:srcRect t="6693" b="9460"/>
          <a:stretch/>
        </p:blipFill>
        <p:spPr>
          <a:xfrm>
            <a:off x="1752600" y="4334265"/>
            <a:ext cx="2772266" cy="1743350"/>
          </a:xfrm>
          <a:prstGeom prst="rect">
            <a:avLst/>
          </a:prstGeom>
        </p:spPr>
      </p:pic>
    </p:spTree>
    <p:extLst>
      <p:ext uri="{BB962C8B-B14F-4D97-AF65-F5344CB8AC3E}">
        <p14:creationId xmlns:p14="http://schemas.microsoft.com/office/powerpoint/2010/main" val="15628480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p:spPr>
        <p:txBody>
          <a:bodyPr>
            <a:normAutofit/>
          </a:bodyPr>
          <a:lstStyle/>
          <a:p>
            <a:pPr>
              <a:lnSpc>
                <a:spcPct val="80000"/>
              </a:lnSpc>
            </a:pPr>
            <a:r>
              <a:rPr lang="en-US" sz="4400" dirty="0">
                <a:solidFill>
                  <a:schemeClr val="tx1"/>
                </a:solidFill>
              </a:rPr>
              <a:t>Revitalize Single-family Housing Stock</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3907086165"/>
              </p:ext>
            </p:extLst>
          </p:nvPr>
        </p:nvGraphicFramePr>
        <p:xfrm>
          <a:off x="141288" y="1937384"/>
          <a:ext cx="11918632" cy="49206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112497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2" y="354851"/>
            <a:ext cx="12076418" cy="1325563"/>
          </a:xfrm>
        </p:spPr>
        <p:txBody>
          <a:bodyPr>
            <a:normAutofit/>
          </a:bodyPr>
          <a:lstStyle/>
          <a:p>
            <a:pPr>
              <a:lnSpc>
                <a:spcPct val="80000"/>
              </a:lnSpc>
            </a:pPr>
            <a:r>
              <a:rPr lang="en-US" sz="4400" dirty="0">
                <a:solidFill>
                  <a:schemeClr val="tx1"/>
                </a:solidFill>
              </a:rPr>
              <a:t>Stimulate New Single-family Housing Construction</a:t>
            </a: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142431423"/>
              </p:ext>
            </p:extLst>
          </p:nvPr>
        </p:nvGraphicFramePr>
        <p:xfrm>
          <a:off x="979488" y="1825625"/>
          <a:ext cx="10233025"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1109253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5582" y="490196"/>
            <a:ext cx="12076418" cy="1734532"/>
          </a:xfrm>
        </p:spPr>
        <p:txBody>
          <a:bodyPr>
            <a:normAutofit fontScale="90000"/>
          </a:bodyPr>
          <a:lstStyle/>
          <a:p>
            <a:pPr algn="ctr">
              <a:lnSpc>
                <a:spcPct val="70000"/>
              </a:lnSpc>
            </a:pPr>
            <a:r>
              <a:rPr lang="en-US" sz="4400" dirty="0">
                <a:solidFill>
                  <a:schemeClr val="tx1"/>
                </a:solidFill>
              </a:rPr>
              <a:t>Action Step:  Develop Market Rate Housing </a:t>
            </a:r>
            <a:br>
              <a:rPr lang="en-US" sz="4400" dirty="0">
                <a:solidFill>
                  <a:schemeClr val="tx1"/>
                </a:solidFill>
              </a:rPr>
            </a:br>
            <a:r>
              <a:rPr lang="en-US" sz="4400" dirty="0">
                <a:solidFill>
                  <a:schemeClr val="tx1"/>
                </a:solidFill>
              </a:rPr>
              <a:t>at Target Price Points</a:t>
            </a:r>
            <a:br>
              <a:rPr lang="en-US" sz="4400" dirty="0">
                <a:solidFill>
                  <a:schemeClr val="tx1"/>
                </a:solidFill>
              </a:rPr>
            </a:br>
            <a:br>
              <a:rPr lang="en-US" sz="4400" dirty="0">
                <a:solidFill>
                  <a:schemeClr val="tx1"/>
                </a:solidFill>
              </a:rPr>
            </a:br>
            <a:r>
              <a:rPr lang="en-US" sz="3600" dirty="0"/>
              <a:t>1 bedroom:   $725 - $805        2-bedroom: $950 - $1,200</a:t>
            </a:r>
            <a:br>
              <a:rPr lang="en-US" sz="4400" dirty="0"/>
            </a:br>
            <a:endParaRPr lang="en-US" sz="4400" dirty="0">
              <a:solidFill>
                <a:schemeClr val="tx1"/>
              </a:solidFill>
            </a:endParaRPr>
          </a:p>
        </p:txBody>
      </p:sp>
      <p:graphicFrame>
        <p:nvGraphicFramePr>
          <p:cNvPr id="5" name="Content Placeholder 2"/>
          <p:cNvGraphicFramePr>
            <a:graphicFrameLocks noGrp="1"/>
          </p:cNvGraphicFramePr>
          <p:nvPr>
            <p:ph idx="1"/>
            <p:extLst>
              <p:ext uri="{D42A27DB-BD31-4B8C-83A1-F6EECF244321}">
                <p14:modId xmlns:p14="http://schemas.microsoft.com/office/powerpoint/2010/main" val="2689441431"/>
              </p:ext>
            </p:extLst>
          </p:nvPr>
        </p:nvGraphicFramePr>
        <p:xfrm>
          <a:off x="115581" y="1847652"/>
          <a:ext cx="11997861" cy="5010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216658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Geographic Area</a:t>
            </a:r>
          </a:p>
        </p:txBody>
      </p:sp>
      <p:sp>
        <p:nvSpPr>
          <p:cNvPr id="3" name="Content Placeholder 2"/>
          <p:cNvSpPr>
            <a:spLocks noGrp="1"/>
          </p:cNvSpPr>
          <p:nvPr>
            <p:ph idx="1"/>
          </p:nvPr>
        </p:nvSpPr>
        <p:spPr>
          <a:xfrm>
            <a:off x="909468" y="1825625"/>
            <a:ext cx="5186532" cy="4351338"/>
          </a:xfrm>
        </p:spPr>
        <p:txBody>
          <a:bodyPr>
            <a:normAutofit/>
          </a:bodyPr>
          <a:lstStyle/>
          <a:p>
            <a:pPr marL="0" indent="0">
              <a:buNone/>
            </a:pPr>
            <a:r>
              <a:rPr lang="en-US" b="1" dirty="0"/>
              <a:t>SE Steuben County </a:t>
            </a:r>
          </a:p>
          <a:p>
            <a:r>
              <a:rPr lang="en-US" sz="2400" dirty="0"/>
              <a:t>City and Town of Corning </a:t>
            </a:r>
          </a:p>
          <a:p>
            <a:r>
              <a:rPr lang="en-US" sz="2400" dirty="0"/>
              <a:t>Village of Riverside</a:t>
            </a:r>
          </a:p>
          <a:p>
            <a:r>
              <a:rPr lang="en-US" sz="2400" dirty="0"/>
              <a:t>Town of Campbell </a:t>
            </a:r>
          </a:p>
          <a:p>
            <a:r>
              <a:rPr lang="en-US" sz="2400" dirty="0"/>
              <a:t>Town of Erwin, including Painted Post</a:t>
            </a:r>
          </a:p>
          <a:p>
            <a:r>
              <a:rPr lang="en-US" sz="2400" dirty="0"/>
              <a:t>Town of Hornby </a:t>
            </a:r>
          </a:p>
          <a:p>
            <a:r>
              <a:rPr lang="en-US" sz="2400" dirty="0"/>
              <a:t>Town of Lindley </a:t>
            </a:r>
          </a:p>
          <a:p>
            <a:pPr marL="0" indent="0">
              <a:buNone/>
            </a:pPr>
            <a:endParaRPr lang="en-US" b="1" dirty="0"/>
          </a:p>
          <a:p>
            <a:pPr marL="0" indent="0">
              <a:buNone/>
            </a:pPr>
            <a:endParaRPr lang="en-US" dirty="0"/>
          </a:p>
        </p:txBody>
      </p:sp>
      <p:sp>
        <p:nvSpPr>
          <p:cNvPr id="4" name="Content Placeholder 2"/>
          <p:cNvSpPr txBox="1">
            <a:spLocks/>
          </p:cNvSpPr>
          <p:nvPr/>
        </p:nvSpPr>
        <p:spPr>
          <a:xfrm>
            <a:off x="6934200" y="1825625"/>
            <a:ext cx="5257800" cy="4351338"/>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13000"/>
                        <a:lumOff val="87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b="1" dirty="0"/>
              <a:t>Western Chemung County </a:t>
            </a:r>
            <a:endParaRPr lang="en-US" dirty="0"/>
          </a:p>
          <a:p>
            <a:r>
              <a:rPr lang="en-US" sz="2600" dirty="0"/>
              <a:t>City and Town of Elmira </a:t>
            </a:r>
          </a:p>
          <a:p>
            <a:r>
              <a:rPr lang="en-US" sz="2600" dirty="0"/>
              <a:t>Village of Elmira Heights </a:t>
            </a:r>
          </a:p>
          <a:p>
            <a:r>
              <a:rPr lang="en-US" sz="2600" dirty="0"/>
              <a:t>Town and Village of Horseheads </a:t>
            </a:r>
          </a:p>
          <a:p>
            <a:r>
              <a:rPr lang="en-US" sz="2600" dirty="0"/>
              <a:t>Town of Big Flats</a:t>
            </a:r>
            <a:r>
              <a:rPr lang="en-US" dirty="0"/>
              <a:t> </a:t>
            </a:r>
          </a:p>
          <a:p>
            <a:endParaRPr lang="en-US" dirty="0"/>
          </a:p>
          <a:p>
            <a:pPr marL="0" indent="0">
              <a:buFont typeface="Arial" panose="020B0604020202020204" pitchFamily="34" charset="0"/>
              <a:buNone/>
            </a:pPr>
            <a:r>
              <a:rPr lang="en-US" dirty="0"/>
              <a:t> </a:t>
            </a:r>
            <a:endParaRPr lang="en-US" b="1" dirty="0"/>
          </a:p>
          <a:p>
            <a:pPr marL="0" indent="0">
              <a:buFont typeface="Arial" panose="020B0604020202020204" pitchFamily="34" charset="0"/>
              <a:buNone/>
            </a:pPr>
            <a:r>
              <a:rPr lang="en-US" b="1" dirty="0"/>
              <a:t>Schuyler County </a:t>
            </a:r>
            <a:endParaRPr lang="en-US" dirty="0"/>
          </a:p>
          <a:p>
            <a:r>
              <a:rPr lang="en-US" sz="2600" dirty="0"/>
              <a:t>Village of Watkins Glen </a:t>
            </a:r>
          </a:p>
          <a:p>
            <a:pPr marL="0" indent="0">
              <a:buFont typeface="Arial" panose="020B0604020202020204" pitchFamily="34" charset="0"/>
              <a:buNone/>
            </a:pPr>
            <a:endParaRPr lang="en-US" dirty="0"/>
          </a:p>
        </p:txBody>
      </p:sp>
    </p:spTree>
    <p:extLst>
      <p:ext uri="{BB962C8B-B14F-4D97-AF65-F5344CB8AC3E}">
        <p14:creationId xmlns:p14="http://schemas.microsoft.com/office/powerpoint/2010/main" val="28711853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D0971D0-E1B0-4C0D-9880-9CD1F60E13D5}"/>
              </a:ext>
            </a:extLst>
          </p:cNvPr>
          <p:cNvSpPr>
            <a:spLocks noGrp="1"/>
          </p:cNvSpPr>
          <p:nvPr>
            <p:ph type="ctrTitle"/>
          </p:nvPr>
        </p:nvSpPr>
        <p:spPr/>
        <p:txBody>
          <a:bodyPr/>
          <a:lstStyle/>
          <a:p>
            <a:r>
              <a:rPr lang="en-US" dirty="0"/>
              <a:t>Single-family Housing</a:t>
            </a:r>
          </a:p>
        </p:txBody>
      </p:sp>
      <p:sp>
        <p:nvSpPr>
          <p:cNvPr id="5" name="Subtitle 4">
            <a:extLst>
              <a:ext uri="{FF2B5EF4-FFF2-40B4-BE49-F238E27FC236}">
                <a16:creationId xmlns:a16="http://schemas.microsoft.com/office/drawing/2014/main" id="{D2D3E028-C970-4922-A494-9FC5F6F01F71}"/>
              </a:ext>
            </a:extLst>
          </p:cNvPr>
          <p:cNvSpPr>
            <a:spLocks noGrp="1"/>
          </p:cNvSpPr>
          <p:nvPr>
            <p:ph type="subTitle" idx="1"/>
          </p:nvPr>
        </p:nvSpPr>
        <p:spPr/>
        <p:txBody>
          <a:bodyPr/>
          <a:lstStyle/>
          <a:p>
            <a:r>
              <a:rPr lang="en-US" dirty="0"/>
              <a:t>Part 1</a:t>
            </a:r>
          </a:p>
        </p:txBody>
      </p:sp>
    </p:spTree>
    <p:extLst>
      <p:ext uri="{BB962C8B-B14F-4D97-AF65-F5344CB8AC3E}">
        <p14:creationId xmlns:p14="http://schemas.microsoft.com/office/powerpoint/2010/main" val="30696189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a:t>National Trends in Single-family Housing</a:t>
            </a:r>
          </a:p>
        </p:txBody>
      </p:sp>
      <p:sp>
        <p:nvSpPr>
          <p:cNvPr id="3" name="Content Placeholder 2"/>
          <p:cNvSpPr>
            <a:spLocks noGrp="1"/>
          </p:cNvSpPr>
          <p:nvPr>
            <p:ph idx="1"/>
          </p:nvPr>
        </p:nvSpPr>
        <p:spPr>
          <a:xfrm>
            <a:off x="603315" y="1781665"/>
            <a:ext cx="6249971" cy="4703976"/>
          </a:xfrm>
        </p:spPr>
        <p:txBody>
          <a:bodyPr>
            <a:normAutofit fontScale="77500" lnSpcReduction="20000"/>
          </a:bodyPr>
          <a:lstStyle/>
          <a:p>
            <a:pPr marL="0" indent="0">
              <a:buNone/>
            </a:pPr>
            <a:r>
              <a:rPr lang="en-US" sz="3400" b="1" i="1" dirty="0"/>
              <a:t>Robust pace of home sales</a:t>
            </a:r>
          </a:p>
          <a:p>
            <a:pPr>
              <a:buFont typeface="Wingdings" panose="05000000000000000000" pitchFamily="2" charset="2"/>
              <a:buChar char="§"/>
            </a:pPr>
            <a:endParaRPr lang="en-US" dirty="0"/>
          </a:p>
          <a:p>
            <a:pPr>
              <a:buFont typeface="Wingdings" panose="05000000000000000000" pitchFamily="2" charset="2"/>
              <a:buChar char="§"/>
            </a:pPr>
            <a:r>
              <a:rPr lang="en-US" dirty="0"/>
              <a:t>Sales at all price points:  highest concentration in $200,000 – $299,000 and  $300,000 - $399,999</a:t>
            </a:r>
          </a:p>
          <a:p>
            <a:pPr>
              <a:buFont typeface="Wingdings" panose="05000000000000000000" pitchFamily="2" charset="2"/>
              <a:buChar char="§"/>
            </a:pPr>
            <a:endParaRPr lang="en-US" dirty="0"/>
          </a:p>
          <a:p>
            <a:pPr>
              <a:buFont typeface="Wingdings" panose="05000000000000000000" pitchFamily="2" charset="2"/>
              <a:buChar char="§"/>
            </a:pPr>
            <a:r>
              <a:rPr lang="en-US" dirty="0"/>
              <a:t>New construction in NE:   +10% over 2016</a:t>
            </a:r>
          </a:p>
          <a:p>
            <a:pPr>
              <a:buFont typeface="Wingdings" panose="05000000000000000000" pitchFamily="2" charset="2"/>
              <a:buChar char="§"/>
            </a:pPr>
            <a:endParaRPr lang="en-US" dirty="0"/>
          </a:p>
          <a:p>
            <a:pPr>
              <a:buFont typeface="Wingdings" panose="05000000000000000000" pitchFamily="2" charset="2"/>
              <a:buChar char="§"/>
            </a:pPr>
            <a:r>
              <a:rPr lang="en-US" dirty="0"/>
              <a:t>Result: </a:t>
            </a:r>
          </a:p>
          <a:p>
            <a:pPr lvl="1">
              <a:buFont typeface="Wingdings" panose="05000000000000000000" pitchFamily="2" charset="2"/>
              <a:buChar char="ü"/>
            </a:pPr>
            <a:r>
              <a:rPr lang="en-US" sz="2100" dirty="0"/>
              <a:t>New construction barely keeping up with demand  (&lt;6 </a:t>
            </a:r>
            <a:r>
              <a:rPr lang="en-US" sz="2100" dirty="0" err="1"/>
              <a:t>mos</a:t>
            </a:r>
            <a:r>
              <a:rPr lang="en-US" sz="2100" dirty="0"/>
              <a:t>)</a:t>
            </a:r>
          </a:p>
          <a:p>
            <a:pPr lvl="1">
              <a:buFont typeface="Wingdings" panose="05000000000000000000" pitchFamily="2" charset="2"/>
              <a:buChar char="ü"/>
            </a:pPr>
            <a:r>
              <a:rPr lang="en-US" sz="2100" dirty="0"/>
              <a:t>Low inventory of existing houses (&lt;4 months)</a:t>
            </a:r>
          </a:p>
          <a:p>
            <a:pPr lvl="1">
              <a:buFont typeface="Wingdings" panose="05000000000000000000" pitchFamily="2" charset="2"/>
              <a:buChar char="ü"/>
            </a:pPr>
            <a:r>
              <a:rPr lang="en-US" sz="2100" dirty="0"/>
              <a:t>Driving existing home prices to 4.8% increase in 2016</a:t>
            </a:r>
          </a:p>
          <a:p>
            <a:pPr marL="457200" lvl="1" indent="0">
              <a:buNone/>
            </a:pPr>
            <a:r>
              <a:rPr lang="en-US" sz="2100" dirty="0"/>
              <a:t>      Forecasted at 3.6% - 4% in 2017</a:t>
            </a:r>
          </a:p>
          <a:p>
            <a:pPr lvl="1">
              <a:buFont typeface="Wingdings" panose="05000000000000000000" pitchFamily="2" charset="2"/>
              <a:buChar char="ü"/>
            </a:pPr>
            <a:r>
              <a:rPr lang="en-US" sz="2100" dirty="0"/>
              <a:t>Increased investment in upgrades and renovation of older stock</a:t>
            </a:r>
          </a:p>
        </p:txBody>
      </p:sp>
      <p:graphicFrame>
        <p:nvGraphicFramePr>
          <p:cNvPr id="4" name="Chart 3">
            <a:extLst>
              <a:ext uri="{FF2B5EF4-FFF2-40B4-BE49-F238E27FC236}">
                <a16:creationId xmlns:a16="http://schemas.microsoft.com/office/drawing/2014/main" id="{45977C96-2818-4C2C-A357-211704B29483}"/>
              </a:ext>
            </a:extLst>
          </p:cNvPr>
          <p:cNvGraphicFramePr/>
          <p:nvPr>
            <p:extLst>
              <p:ext uri="{D42A27DB-BD31-4B8C-83A1-F6EECF244321}">
                <p14:modId xmlns:p14="http://schemas.microsoft.com/office/powerpoint/2010/main" val="3015449119"/>
              </p:ext>
            </p:extLst>
          </p:nvPr>
        </p:nvGraphicFramePr>
        <p:xfrm>
          <a:off x="6747153" y="2132512"/>
          <a:ext cx="5654675" cy="357070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25670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586616" y="0"/>
            <a:ext cx="4636008"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8153400"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Image result for photos of active seniors">
            <a:hlinkClick r:id="rId2"/>
          </p:cNvPr>
          <p:cNvPicPr/>
          <p:nvPr/>
        </p:nvPicPr>
        <p:blipFill rotWithShape="1">
          <a:blip r:embed="rId3">
            <a:extLst>
              <a:ext uri="{28A0092B-C50C-407E-A947-70E740481C1C}">
                <a14:useLocalDpi xmlns:a14="http://schemas.microsoft.com/office/drawing/2010/main" val="0"/>
              </a:ext>
            </a:extLst>
          </a:blip>
          <a:srcRect/>
          <a:stretch/>
        </p:blipFill>
        <p:spPr bwMode="auto">
          <a:xfrm>
            <a:off x="8788526" y="885945"/>
            <a:ext cx="2800500" cy="2139707"/>
          </a:xfrm>
          <a:prstGeom prst="rect">
            <a:avLst/>
          </a:prstGeom>
          <a:noFill/>
          <a:extLst>
            <a:ext uri="{53640926-AAD7-44D8-BBD7-CCE9431645EC}">
              <a14:shadowObscured xmlns:a14="http://schemas.microsoft.com/office/drawing/2010/main"/>
            </a:ext>
          </a:extLst>
        </p:spPr>
      </p:pic>
      <p:pic>
        <p:nvPicPr>
          <p:cNvPr id="7" name="Picture 6" descr="Image result for photos of millennials">
            <a:hlinkClick r:id="rId4"/>
          </p:cNvPr>
          <p:cNvPicPr/>
          <p:nvPr/>
        </p:nvPicPr>
        <p:blipFill rotWithShape="1">
          <a:blip r:embed="rId5">
            <a:extLst>
              <a:ext uri="{28A0092B-C50C-407E-A947-70E740481C1C}">
                <a14:useLocalDpi xmlns:a14="http://schemas.microsoft.com/office/drawing/2010/main" val="0"/>
              </a:ext>
            </a:extLst>
          </a:blip>
          <a:srcRect/>
          <a:stretch/>
        </p:blipFill>
        <p:spPr bwMode="auto">
          <a:xfrm>
            <a:off x="8788526" y="3826333"/>
            <a:ext cx="2800500" cy="2151735"/>
          </a:xfrm>
          <a:prstGeom prst="rect">
            <a:avLst/>
          </a:prstGeom>
          <a:noFill/>
        </p:spPr>
      </p:pic>
      <p:sp>
        <p:nvSpPr>
          <p:cNvPr id="2" name="Title 1"/>
          <p:cNvSpPr>
            <a:spLocks noGrp="1"/>
          </p:cNvSpPr>
          <p:nvPr>
            <p:ph type="title"/>
          </p:nvPr>
        </p:nvSpPr>
        <p:spPr>
          <a:xfrm>
            <a:off x="838200" y="365125"/>
            <a:ext cx="6662057" cy="1325563"/>
          </a:xfrm>
        </p:spPr>
        <p:txBody>
          <a:bodyPr>
            <a:normAutofit/>
          </a:bodyPr>
          <a:lstStyle/>
          <a:p>
            <a:pPr>
              <a:lnSpc>
                <a:spcPct val="80000"/>
              </a:lnSpc>
            </a:pPr>
            <a:r>
              <a:rPr lang="en-US" sz="4400" dirty="0"/>
              <a:t>National Trends in</a:t>
            </a:r>
            <a:br>
              <a:rPr lang="en-US" sz="4400" dirty="0"/>
            </a:br>
            <a:r>
              <a:rPr lang="en-US" sz="4400" dirty="0"/>
              <a:t>Single-family Housing</a:t>
            </a:r>
          </a:p>
        </p:txBody>
      </p:sp>
      <p:sp>
        <p:nvSpPr>
          <p:cNvPr id="3" name="Content Placeholder 2"/>
          <p:cNvSpPr>
            <a:spLocks noGrp="1"/>
          </p:cNvSpPr>
          <p:nvPr>
            <p:ph idx="1"/>
          </p:nvPr>
        </p:nvSpPr>
        <p:spPr>
          <a:xfrm>
            <a:off x="911540" y="2098675"/>
            <a:ext cx="6846719" cy="4351338"/>
          </a:xfrm>
        </p:spPr>
        <p:txBody>
          <a:bodyPr>
            <a:normAutofit/>
          </a:bodyPr>
          <a:lstStyle/>
          <a:p>
            <a:pPr marL="0" indent="0">
              <a:buNone/>
            </a:pPr>
            <a:r>
              <a:rPr lang="en-US" sz="2400" b="1" dirty="0"/>
              <a:t>Who is buying? … </a:t>
            </a:r>
            <a:r>
              <a:rPr lang="en-US" sz="2400" b="1" i="1" dirty="0"/>
              <a:t>All consumer groups</a:t>
            </a:r>
          </a:p>
          <a:p>
            <a:pPr>
              <a:buFont typeface="Wingdings" panose="05000000000000000000" pitchFamily="2" charset="2"/>
              <a:buChar char="§"/>
            </a:pPr>
            <a:endParaRPr lang="en-US" sz="2400" dirty="0"/>
          </a:p>
          <a:p>
            <a:pPr>
              <a:buFont typeface="Wingdings" panose="05000000000000000000" pitchFamily="2" charset="2"/>
              <a:buChar char="§"/>
            </a:pPr>
            <a:r>
              <a:rPr lang="en-US" sz="2400" dirty="0"/>
              <a:t>Millennials (24-36) who are first-time home buyers --- largest group</a:t>
            </a:r>
          </a:p>
          <a:p>
            <a:pPr marL="457200" lvl="1" indent="0">
              <a:buNone/>
            </a:pPr>
            <a:endParaRPr lang="en-US" dirty="0"/>
          </a:p>
          <a:p>
            <a:pPr>
              <a:buFont typeface="Wingdings" panose="05000000000000000000" pitchFamily="2" charset="2"/>
              <a:buChar char="§"/>
            </a:pPr>
            <a:r>
              <a:rPr lang="en-US" sz="2400" dirty="0"/>
              <a:t>37 – 51 year </a:t>
            </a:r>
            <a:r>
              <a:rPr lang="en-US" sz="2400" dirty="0" err="1"/>
              <a:t>olds</a:t>
            </a:r>
            <a:r>
              <a:rPr lang="en-US" sz="2400" dirty="0"/>
              <a:t> moving-up; many buying multi-generational houses</a:t>
            </a:r>
          </a:p>
          <a:p>
            <a:pPr lvl="1">
              <a:buFont typeface="Wingdings" panose="05000000000000000000" pitchFamily="2" charset="2"/>
              <a:buChar char="§"/>
            </a:pPr>
            <a:endParaRPr lang="en-US" dirty="0"/>
          </a:p>
          <a:p>
            <a:pPr>
              <a:buFont typeface="Wingdings" panose="05000000000000000000" pitchFamily="2" charset="2"/>
              <a:buChar char="§"/>
            </a:pPr>
            <a:r>
              <a:rPr lang="en-US" sz="2400" dirty="0"/>
              <a:t>Empty nesters who are down-sizing</a:t>
            </a:r>
          </a:p>
          <a:p>
            <a:pPr>
              <a:buFont typeface="Wingdings" panose="05000000000000000000" pitchFamily="2" charset="2"/>
              <a:buChar char="§"/>
            </a:pPr>
            <a:endParaRPr lang="en-US" sz="2400" dirty="0"/>
          </a:p>
          <a:p>
            <a:pPr>
              <a:buFont typeface="Wingdings" panose="05000000000000000000" pitchFamily="2" charset="2"/>
              <a:buChar char="§"/>
            </a:pPr>
            <a:endParaRPr lang="en-US" sz="2400" dirty="0"/>
          </a:p>
        </p:txBody>
      </p:sp>
    </p:spTree>
    <p:extLst>
      <p:ext uri="{BB962C8B-B14F-4D97-AF65-F5344CB8AC3E}">
        <p14:creationId xmlns:p14="http://schemas.microsoft.com/office/powerpoint/2010/main" val="65626550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Image result for photos of millennials">
            <a:hlinkClick r:id="rId2"/>
          </p:cNvPr>
          <p:cNvPicPr/>
          <p:nvPr/>
        </p:nvPicPr>
        <p:blipFill rotWithShape="1">
          <a:blip r:embed="rId3">
            <a:extLst>
              <a:ext uri="{28A0092B-C50C-407E-A947-70E740481C1C}">
                <a14:useLocalDpi xmlns:a14="http://schemas.microsoft.com/office/drawing/2010/main" val="0"/>
              </a:ext>
            </a:extLst>
          </a:blip>
          <a:srcRect l="20284" r="3873" b="-3"/>
          <a:stretch/>
        </p:blipFill>
        <p:spPr bwMode="auto">
          <a:xfrm>
            <a:off x="956068" y="1924506"/>
            <a:ext cx="3097458" cy="3128262"/>
          </a:xfrm>
          <a:prstGeom prst="rect">
            <a:avLst/>
          </a:prstGeom>
          <a:noFill/>
        </p:spPr>
      </p:pic>
      <p:sp>
        <p:nvSpPr>
          <p:cNvPr id="2" name="Title 1"/>
          <p:cNvSpPr>
            <a:spLocks noGrp="1"/>
          </p:cNvSpPr>
          <p:nvPr>
            <p:ph type="title"/>
          </p:nvPr>
        </p:nvSpPr>
        <p:spPr>
          <a:xfrm>
            <a:off x="838200" y="365125"/>
            <a:ext cx="10515600" cy="1325563"/>
          </a:xfrm>
        </p:spPr>
        <p:txBody>
          <a:bodyPr>
            <a:normAutofit/>
          </a:bodyPr>
          <a:lstStyle/>
          <a:p>
            <a:r>
              <a:rPr lang="en-US" sz="4400" dirty="0"/>
              <a:t>Millennials </a:t>
            </a:r>
          </a:p>
        </p:txBody>
      </p:sp>
      <p:sp>
        <p:nvSpPr>
          <p:cNvPr id="3" name="Content Placeholder 2"/>
          <p:cNvSpPr>
            <a:spLocks noGrp="1"/>
          </p:cNvSpPr>
          <p:nvPr>
            <p:ph idx="1"/>
          </p:nvPr>
        </p:nvSpPr>
        <p:spPr>
          <a:xfrm>
            <a:off x="4487159" y="1518100"/>
            <a:ext cx="7704841" cy="4844993"/>
          </a:xfrm>
        </p:spPr>
        <p:txBody>
          <a:bodyPr>
            <a:normAutofit/>
          </a:bodyPr>
          <a:lstStyle/>
          <a:p>
            <a:pPr>
              <a:lnSpc>
                <a:spcPct val="70000"/>
              </a:lnSpc>
            </a:pPr>
            <a:r>
              <a:rPr lang="en-US" sz="2000" dirty="0"/>
              <a:t>43% of Millennials have bought their homes</a:t>
            </a:r>
          </a:p>
          <a:p>
            <a:pPr>
              <a:lnSpc>
                <a:spcPct val="70000"/>
              </a:lnSpc>
            </a:pPr>
            <a:endParaRPr lang="en-US" sz="2000" dirty="0"/>
          </a:p>
          <a:p>
            <a:pPr>
              <a:lnSpc>
                <a:spcPct val="70000"/>
              </a:lnSpc>
            </a:pPr>
            <a:r>
              <a:rPr lang="en-US" sz="2000" dirty="0"/>
              <a:t>75% of non-homeowners could be motivated to buy a house</a:t>
            </a:r>
          </a:p>
          <a:p>
            <a:pPr>
              <a:lnSpc>
                <a:spcPct val="70000"/>
              </a:lnSpc>
              <a:buFont typeface="Wingdings" panose="05000000000000000000" pitchFamily="2" charset="2"/>
              <a:buChar char="§"/>
            </a:pPr>
            <a:endParaRPr lang="en-US" sz="2000" dirty="0"/>
          </a:p>
          <a:p>
            <a:pPr>
              <a:lnSpc>
                <a:spcPct val="70000"/>
              </a:lnSpc>
              <a:buFont typeface="Wingdings" panose="05000000000000000000" pitchFamily="2" charset="2"/>
              <a:buChar char="§"/>
            </a:pPr>
            <a:r>
              <a:rPr lang="en-US" sz="2000" dirty="0"/>
              <a:t>45% have student loan debt with median balance of $25,000</a:t>
            </a:r>
          </a:p>
          <a:p>
            <a:pPr>
              <a:lnSpc>
                <a:spcPct val="70000"/>
              </a:lnSpc>
              <a:buFont typeface="Wingdings" panose="05000000000000000000" pitchFamily="2" charset="2"/>
              <a:buChar char="§"/>
            </a:pPr>
            <a:endParaRPr lang="en-US" sz="2000" dirty="0"/>
          </a:p>
          <a:p>
            <a:pPr>
              <a:lnSpc>
                <a:spcPct val="70000"/>
              </a:lnSpc>
              <a:buFont typeface="Wingdings" panose="05000000000000000000" pitchFamily="2" charset="2"/>
              <a:buChar char="§"/>
            </a:pPr>
            <a:r>
              <a:rPr lang="en-US" sz="2000" dirty="0"/>
              <a:t>Prefer new construction or older houses with character</a:t>
            </a:r>
          </a:p>
          <a:p>
            <a:pPr>
              <a:lnSpc>
                <a:spcPct val="70000"/>
              </a:lnSpc>
            </a:pPr>
            <a:endParaRPr lang="en-US" sz="2000" dirty="0"/>
          </a:p>
          <a:p>
            <a:pPr>
              <a:lnSpc>
                <a:spcPct val="70000"/>
              </a:lnSpc>
            </a:pPr>
            <a:r>
              <a:rPr lang="en-US" sz="2000" dirty="0"/>
              <a:t>Most envision moving to a new city </a:t>
            </a:r>
            <a:r>
              <a:rPr lang="en-US" sz="2000" b="1" u="sng" dirty="0"/>
              <a:t>fewer than 2 </a:t>
            </a:r>
            <a:r>
              <a:rPr lang="en-US" sz="2000" dirty="0"/>
              <a:t>times in their lives</a:t>
            </a:r>
          </a:p>
          <a:p>
            <a:pPr>
              <a:lnSpc>
                <a:spcPct val="70000"/>
              </a:lnSpc>
            </a:pPr>
            <a:endParaRPr lang="en-US" sz="2000" dirty="0"/>
          </a:p>
          <a:p>
            <a:pPr>
              <a:lnSpc>
                <a:spcPct val="70000"/>
              </a:lnSpc>
            </a:pPr>
            <a:r>
              <a:rPr lang="en-US" sz="2000" dirty="0"/>
              <a:t>68% prefer to build a life in one community, rather than live and work in multiple places</a:t>
            </a:r>
          </a:p>
          <a:p>
            <a:pPr>
              <a:lnSpc>
                <a:spcPct val="70000"/>
              </a:lnSpc>
            </a:pPr>
            <a:endParaRPr lang="en-US" sz="2000" dirty="0"/>
          </a:p>
          <a:p>
            <a:pPr>
              <a:lnSpc>
                <a:spcPct val="70000"/>
              </a:lnSpc>
            </a:pPr>
            <a:r>
              <a:rPr lang="en-US" sz="2000" dirty="0"/>
              <a:t>Albany and Buffalo-Niagara are among top 10 destinations in U.S.</a:t>
            </a:r>
          </a:p>
          <a:p>
            <a:pPr marL="0" indent="0">
              <a:lnSpc>
                <a:spcPct val="70000"/>
              </a:lnSpc>
              <a:buNone/>
            </a:pPr>
            <a:endParaRPr lang="en-US" sz="1500" dirty="0"/>
          </a:p>
        </p:txBody>
      </p:sp>
    </p:spTree>
    <p:extLst>
      <p:ext uri="{BB962C8B-B14F-4D97-AF65-F5344CB8AC3E}">
        <p14:creationId xmlns:p14="http://schemas.microsoft.com/office/powerpoint/2010/main" val="22413620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san Payne\AppData\Local\Microsoft\Windows\INetCache\Content.Word\Model Townhouse Syracuse.jpg"/>
          <p:cNvPicPr/>
          <p:nvPr/>
        </p:nvPicPr>
        <p:blipFill rotWithShape="1">
          <a:blip r:embed="rId2">
            <a:extLst>
              <a:ext uri="{28A0092B-C50C-407E-A947-70E740481C1C}">
                <a14:useLocalDpi xmlns:a14="http://schemas.microsoft.com/office/drawing/2010/main" val="0"/>
              </a:ext>
            </a:extLst>
          </a:blip>
          <a:srcRect l="27868" r="40307" b="-1"/>
          <a:stretch/>
        </p:blipFill>
        <p:spPr bwMode="auto">
          <a:xfrm>
            <a:off x="20" y="10"/>
            <a:ext cx="4343380" cy="6857990"/>
          </a:xfrm>
          <a:prstGeom prst="rect">
            <a:avLst/>
          </a:prstGeom>
          <a:noFill/>
        </p:spPr>
      </p:pic>
      <p:sp>
        <p:nvSpPr>
          <p:cNvPr id="2" name="Title 1"/>
          <p:cNvSpPr>
            <a:spLocks noGrp="1"/>
          </p:cNvSpPr>
          <p:nvPr>
            <p:ph type="title"/>
          </p:nvPr>
        </p:nvSpPr>
        <p:spPr>
          <a:xfrm>
            <a:off x="4674348" y="157735"/>
            <a:ext cx="6651171" cy="1325563"/>
          </a:xfrm>
        </p:spPr>
        <p:txBody>
          <a:bodyPr>
            <a:normAutofit/>
          </a:bodyPr>
          <a:lstStyle/>
          <a:p>
            <a:r>
              <a:rPr lang="en-US" sz="4400" dirty="0"/>
              <a:t>New York State Trends</a:t>
            </a:r>
          </a:p>
        </p:txBody>
      </p:sp>
      <p:sp>
        <p:nvSpPr>
          <p:cNvPr id="3" name="Content Placeholder 2"/>
          <p:cNvSpPr>
            <a:spLocks noGrp="1"/>
          </p:cNvSpPr>
          <p:nvPr>
            <p:ph idx="1"/>
          </p:nvPr>
        </p:nvSpPr>
        <p:spPr>
          <a:xfrm>
            <a:off x="4755989" y="1483298"/>
            <a:ext cx="7112357" cy="5294574"/>
          </a:xfrm>
        </p:spPr>
        <p:txBody>
          <a:bodyPr>
            <a:noAutofit/>
          </a:bodyPr>
          <a:lstStyle/>
          <a:p>
            <a:pPr>
              <a:lnSpc>
                <a:spcPct val="70000"/>
              </a:lnSpc>
            </a:pPr>
            <a:r>
              <a:rPr lang="en-US" sz="2000" dirty="0"/>
              <a:t>Pace of housing market is mixed outside of NYC Metro Area  </a:t>
            </a:r>
          </a:p>
          <a:p>
            <a:pPr>
              <a:lnSpc>
                <a:spcPct val="70000"/>
              </a:lnSpc>
            </a:pPr>
            <a:endParaRPr lang="en-US" sz="2000" dirty="0"/>
          </a:p>
          <a:p>
            <a:pPr>
              <a:lnSpc>
                <a:spcPct val="70000"/>
              </a:lnSpc>
            </a:pPr>
            <a:r>
              <a:rPr lang="en-US" sz="2000" dirty="0"/>
              <a:t>Between 2007 – 2016</a:t>
            </a:r>
          </a:p>
          <a:p>
            <a:pPr lvl="1">
              <a:lnSpc>
                <a:spcPct val="70000"/>
              </a:lnSpc>
            </a:pPr>
            <a:r>
              <a:rPr lang="en-US" sz="2000" dirty="0"/>
              <a:t>Home sales fell 12% from 101,000 to 89,144</a:t>
            </a:r>
          </a:p>
          <a:p>
            <a:pPr lvl="1">
              <a:lnSpc>
                <a:spcPct val="70000"/>
              </a:lnSpc>
            </a:pPr>
            <a:r>
              <a:rPr lang="en-US" sz="2000" dirty="0"/>
              <a:t>Median sales price fell 9% from $236,000 to $215,000</a:t>
            </a:r>
          </a:p>
          <a:p>
            <a:pPr lvl="1">
              <a:lnSpc>
                <a:spcPct val="70000"/>
              </a:lnSpc>
            </a:pPr>
            <a:r>
              <a:rPr lang="en-US" sz="2000" dirty="0"/>
              <a:t>60% of communities are seeing increase in 2017</a:t>
            </a:r>
          </a:p>
          <a:p>
            <a:pPr marL="0" indent="0">
              <a:lnSpc>
                <a:spcPct val="70000"/>
              </a:lnSpc>
              <a:buNone/>
            </a:pPr>
            <a:endParaRPr lang="en-US" sz="2000" dirty="0"/>
          </a:p>
          <a:p>
            <a:pPr>
              <a:lnSpc>
                <a:spcPct val="70000"/>
              </a:lnSpc>
            </a:pPr>
            <a:r>
              <a:rPr lang="en-US" sz="2000" dirty="0"/>
              <a:t>Syracuse and Binghamton rank high in US for affordability (based on median income)</a:t>
            </a:r>
          </a:p>
          <a:p>
            <a:pPr>
              <a:lnSpc>
                <a:spcPct val="70000"/>
              </a:lnSpc>
            </a:pPr>
            <a:endParaRPr lang="en-US" sz="2000" dirty="0"/>
          </a:p>
          <a:p>
            <a:pPr>
              <a:lnSpc>
                <a:spcPct val="70000"/>
              </a:lnSpc>
            </a:pPr>
            <a:r>
              <a:rPr lang="en-US" sz="2000" dirty="0"/>
              <a:t>Albany and Buffalo-Niagara Area lead with both existing home sales and new construction</a:t>
            </a:r>
          </a:p>
          <a:p>
            <a:pPr marL="0" indent="0">
              <a:lnSpc>
                <a:spcPct val="70000"/>
              </a:lnSpc>
              <a:buNone/>
            </a:pPr>
            <a:endParaRPr lang="en-US" sz="2000" dirty="0"/>
          </a:p>
          <a:p>
            <a:pPr>
              <a:lnSpc>
                <a:spcPct val="70000"/>
              </a:lnSpc>
            </a:pPr>
            <a:r>
              <a:rPr lang="en-US" sz="2000" dirty="0"/>
              <a:t>New construction activity in Syracuse, Rochester, Long Island, Kingston, Albany, Buffalo</a:t>
            </a:r>
          </a:p>
          <a:p>
            <a:pPr marL="0" indent="0">
              <a:lnSpc>
                <a:spcPct val="70000"/>
              </a:lnSpc>
              <a:buNone/>
            </a:pPr>
            <a:endParaRPr lang="en-US" sz="2000" dirty="0"/>
          </a:p>
        </p:txBody>
      </p:sp>
    </p:spTree>
    <p:extLst>
      <p:ext uri="{BB962C8B-B14F-4D97-AF65-F5344CB8AC3E}">
        <p14:creationId xmlns:p14="http://schemas.microsoft.com/office/powerpoint/2010/main" val="27822864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C:\Users\Susan Payne\Dropbox\Three Rivers Development\Housing Study 2017 - 2020\Photos\1st Street, Corning.jpg"/>
          <p:cNvPicPr/>
          <p:nvPr/>
        </p:nvPicPr>
        <p:blipFill rotWithShape="1">
          <a:blip r:embed="rId2" cstate="print">
            <a:extLst>
              <a:ext uri="{28A0092B-C50C-407E-A947-70E740481C1C}">
                <a14:useLocalDpi xmlns:a14="http://schemas.microsoft.com/office/drawing/2010/main" val="0"/>
              </a:ext>
            </a:extLst>
          </a:blip>
          <a:srcRect l="32131" r="17136"/>
          <a:stretch/>
        </p:blipFill>
        <p:spPr bwMode="auto">
          <a:xfrm>
            <a:off x="7552944" y="10"/>
            <a:ext cx="4639056" cy="6857990"/>
          </a:xfrm>
          <a:prstGeom prst="rect">
            <a:avLst/>
          </a:prstGeom>
          <a:noFill/>
          <a:extLst>
            <a:ext uri="{53640926-AAD7-44D8-BBD7-CCE9431645EC}">
              <a14:shadowObscured xmlns:a14="http://schemas.microsoft.com/office/drawing/2010/main"/>
            </a:ext>
          </a:extLst>
        </p:spPr>
      </p:pic>
      <p:sp useBgFill="1">
        <p:nvSpPr>
          <p:cNvPr id="14" name="Rectangle 13"/>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552944" cy="6858000"/>
          </a:xfrm>
          <a:prstGeom prst="rect">
            <a:avLst/>
          </a:prstGeom>
          <a:ln>
            <a:noFill/>
          </a:ln>
          <a:effectLst>
            <a:outerShdw blurRad="139700" dist="508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16560" y="163872"/>
            <a:ext cx="6783231" cy="1325563"/>
          </a:xfrm>
        </p:spPr>
        <p:txBody>
          <a:bodyPr>
            <a:noAutofit/>
          </a:bodyPr>
          <a:lstStyle/>
          <a:p>
            <a:pPr>
              <a:lnSpc>
                <a:spcPct val="80000"/>
              </a:lnSpc>
            </a:pPr>
            <a:r>
              <a:rPr lang="en-US" sz="4400" dirty="0"/>
              <a:t>I86 Corridor Area Trends</a:t>
            </a:r>
          </a:p>
        </p:txBody>
      </p:sp>
      <p:sp>
        <p:nvSpPr>
          <p:cNvPr id="6" name="Content Placeholder 2"/>
          <p:cNvSpPr>
            <a:spLocks noGrp="1"/>
          </p:cNvSpPr>
          <p:nvPr>
            <p:ph idx="1"/>
          </p:nvPr>
        </p:nvSpPr>
        <p:spPr>
          <a:xfrm>
            <a:off x="416560" y="1482367"/>
            <a:ext cx="7126157" cy="5373277"/>
          </a:xfrm>
        </p:spPr>
        <p:txBody>
          <a:bodyPr>
            <a:normAutofit/>
          </a:bodyPr>
          <a:lstStyle/>
          <a:p>
            <a:pPr marL="0" indent="0">
              <a:lnSpc>
                <a:spcPct val="70000"/>
              </a:lnSpc>
              <a:buNone/>
            </a:pPr>
            <a:r>
              <a:rPr lang="en-US" sz="2400" b="1" i="1" dirty="0"/>
              <a:t>2016 Sales Stats</a:t>
            </a:r>
          </a:p>
          <a:p>
            <a:pPr lvl="1">
              <a:lnSpc>
                <a:spcPct val="70000"/>
              </a:lnSpc>
              <a:buFont typeface="Wingdings" panose="05000000000000000000" pitchFamily="2" charset="2"/>
              <a:buChar char="§"/>
            </a:pPr>
            <a:r>
              <a:rPr lang="en-US" sz="2000" b="1" dirty="0"/>
              <a:t>Largest number</a:t>
            </a:r>
            <a:r>
              <a:rPr lang="en-US" sz="2000" dirty="0"/>
              <a:t>:   $100,000 – $200,000 price range</a:t>
            </a:r>
          </a:p>
          <a:p>
            <a:pPr lvl="1">
              <a:lnSpc>
                <a:spcPct val="70000"/>
              </a:lnSpc>
              <a:buFont typeface="Wingdings" panose="05000000000000000000" pitchFamily="2" charset="2"/>
              <a:buChar char="§"/>
            </a:pPr>
            <a:r>
              <a:rPr lang="en-US" sz="2000" b="1" dirty="0"/>
              <a:t>Quickest selling</a:t>
            </a:r>
            <a:r>
              <a:rPr lang="en-US" sz="2000" dirty="0"/>
              <a:t>:  $60,000 - $70,000, $140,000 - $160,000 and $500,000+</a:t>
            </a:r>
          </a:p>
          <a:p>
            <a:pPr lvl="1">
              <a:lnSpc>
                <a:spcPct val="70000"/>
              </a:lnSpc>
              <a:buFont typeface="Wingdings" panose="05000000000000000000" pitchFamily="2" charset="2"/>
              <a:buChar char="§"/>
            </a:pPr>
            <a:r>
              <a:rPr lang="en-US" sz="2000" b="1" dirty="0"/>
              <a:t>DOM</a:t>
            </a:r>
            <a:r>
              <a:rPr lang="en-US" sz="2000" dirty="0"/>
              <a:t>:  108 (compared to 178 in 2014) </a:t>
            </a:r>
          </a:p>
          <a:p>
            <a:pPr lvl="1">
              <a:lnSpc>
                <a:spcPct val="70000"/>
              </a:lnSpc>
              <a:buFont typeface="Wingdings" panose="05000000000000000000" pitchFamily="2" charset="2"/>
              <a:buChar char="§"/>
            </a:pPr>
            <a:r>
              <a:rPr lang="en-US" sz="2000" b="1" dirty="0"/>
              <a:t>Median sales price</a:t>
            </a:r>
            <a:r>
              <a:rPr lang="en-US" sz="2000" dirty="0"/>
              <a:t>: $119,900 </a:t>
            </a:r>
          </a:p>
          <a:p>
            <a:pPr lvl="1">
              <a:lnSpc>
                <a:spcPct val="70000"/>
              </a:lnSpc>
              <a:buFont typeface="Wingdings" panose="05000000000000000000" pitchFamily="2" charset="2"/>
              <a:buChar char="§"/>
            </a:pPr>
            <a:r>
              <a:rPr lang="en-US" sz="2000" b="1" dirty="0"/>
              <a:t>Average sale price</a:t>
            </a:r>
            <a:r>
              <a:rPr lang="en-US" sz="2000" dirty="0"/>
              <a:t>:  $140,824; up 5-10% from 2015</a:t>
            </a:r>
          </a:p>
          <a:p>
            <a:pPr lvl="1">
              <a:lnSpc>
                <a:spcPct val="70000"/>
              </a:lnSpc>
              <a:buFont typeface="Wingdings" panose="05000000000000000000" pitchFamily="2" charset="2"/>
              <a:buChar char="§"/>
            </a:pPr>
            <a:r>
              <a:rPr lang="en-US" sz="2000" b="1" dirty="0"/>
              <a:t>Closings</a:t>
            </a:r>
            <a:r>
              <a:rPr lang="en-US" sz="2000" dirty="0"/>
              <a:t>:   1,456 in 2016; up 5.5% from 2015</a:t>
            </a:r>
          </a:p>
          <a:p>
            <a:pPr marL="0" indent="0">
              <a:lnSpc>
                <a:spcPct val="70000"/>
              </a:lnSpc>
              <a:buNone/>
            </a:pPr>
            <a:endParaRPr lang="en-US" sz="1800" dirty="0"/>
          </a:p>
          <a:p>
            <a:pPr marL="0" indent="0">
              <a:lnSpc>
                <a:spcPct val="70000"/>
              </a:lnSpc>
              <a:buNone/>
            </a:pPr>
            <a:r>
              <a:rPr lang="en-US" sz="2400" b="1" i="1" dirty="0"/>
              <a:t>2017 Trends</a:t>
            </a:r>
          </a:p>
          <a:p>
            <a:pPr lvl="1">
              <a:lnSpc>
                <a:spcPct val="70000"/>
              </a:lnSpc>
              <a:buFont typeface="Wingdings" panose="05000000000000000000" pitchFamily="2" charset="2"/>
              <a:buChar char="§"/>
            </a:pPr>
            <a:r>
              <a:rPr lang="en-US" sz="2000" b="1" dirty="0"/>
              <a:t>Pace of sales level </a:t>
            </a:r>
            <a:r>
              <a:rPr lang="en-US" sz="2000" dirty="0"/>
              <a:t>with 2016 due to low inventory</a:t>
            </a:r>
          </a:p>
          <a:p>
            <a:pPr lvl="1">
              <a:lnSpc>
                <a:spcPct val="70000"/>
              </a:lnSpc>
              <a:buFont typeface="Wingdings" panose="05000000000000000000" pitchFamily="2" charset="2"/>
              <a:buChar char="§"/>
            </a:pPr>
            <a:r>
              <a:rPr lang="en-US" sz="2000" b="1" dirty="0"/>
              <a:t>Average DOM: </a:t>
            </a:r>
            <a:r>
              <a:rPr lang="en-US" sz="2000" dirty="0"/>
              <a:t>96</a:t>
            </a:r>
          </a:p>
          <a:p>
            <a:pPr lvl="1">
              <a:lnSpc>
                <a:spcPct val="70000"/>
              </a:lnSpc>
              <a:buFont typeface="Wingdings" panose="05000000000000000000" pitchFamily="2" charset="2"/>
              <a:buChar char="§"/>
            </a:pPr>
            <a:r>
              <a:rPr lang="en-US" sz="2000" b="1" dirty="0"/>
              <a:t>Shortage of inventory </a:t>
            </a:r>
            <a:r>
              <a:rPr lang="en-US" sz="2000" dirty="0"/>
              <a:t>driving up prices</a:t>
            </a:r>
          </a:p>
          <a:p>
            <a:pPr lvl="1">
              <a:lnSpc>
                <a:spcPct val="70000"/>
              </a:lnSpc>
              <a:buFont typeface="Wingdings" panose="05000000000000000000" pitchFamily="2" charset="2"/>
              <a:buChar char="§"/>
            </a:pPr>
            <a:r>
              <a:rPr lang="en-US" sz="2000" b="1" dirty="0"/>
              <a:t>Housing values continue to appreciate …. making homeownership a good investment  </a:t>
            </a:r>
          </a:p>
          <a:p>
            <a:pPr marL="0" indent="0">
              <a:lnSpc>
                <a:spcPct val="70000"/>
              </a:lnSpc>
              <a:buNone/>
            </a:pPr>
            <a:endParaRPr lang="en-US" sz="1400" dirty="0"/>
          </a:p>
          <a:p>
            <a:pPr marL="0" indent="0">
              <a:lnSpc>
                <a:spcPct val="70000"/>
              </a:lnSpc>
              <a:buNone/>
            </a:pPr>
            <a:endParaRPr lang="en-US" sz="1400" dirty="0"/>
          </a:p>
        </p:txBody>
      </p:sp>
    </p:spTree>
    <p:extLst>
      <p:ext uri="{BB962C8B-B14F-4D97-AF65-F5344CB8AC3E}">
        <p14:creationId xmlns:p14="http://schemas.microsoft.com/office/powerpoint/2010/main" val="2493070723"/>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B4B4B"/>
      </a:dk2>
      <a:lt2>
        <a:srgbClr val="8ED5C1"/>
      </a:lt2>
      <a:accent1>
        <a:srgbClr val="73CBB2"/>
      </a:accent1>
      <a:accent2>
        <a:srgbClr val="AACD5B"/>
      </a:accent2>
      <a:accent3>
        <a:srgbClr val="65A9E1"/>
      </a:accent3>
      <a:accent4>
        <a:srgbClr val="6274D8"/>
      </a:accent4>
      <a:accent5>
        <a:srgbClr val="AB54D7"/>
      </a:accent5>
      <a:accent6>
        <a:srgbClr val="D15B37"/>
      </a:accent6>
      <a:hlink>
        <a:srgbClr val="BFE962"/>
      </a:hlink>
      <a:folHlink>
        <a:srgbClr val="C0D591"/>
      </a:folHlink>
    </a:clrScheme>
    <a:fontScheme name="Depth">
      <a:maj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panose="020B0503020204020204"/>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47428100-C732-4B2E-A30A-5273F581A0FA}"/>
    </a:ext>
  </a:extLst>
</a:theme>
</file>

<file path=docProps/app.xml><?xml version="1.0" encoding="utf-8"?>
<Properties xmlns="http://schemas.openxmlformats.org/officeDocument/2006/extended-properties" xmlns:vt="http://schemas.openxmlformats.org/officeDocument/2006/docPropsVTypes">
  <Template>TM04033923[[fn=Depth]]</Template>
  <TotalTime>1125</TotalTime>
  <Words>1815</Words>
  <Application>Microsoft Office PowerPoint</Application>
  <PresentationFormat>Widescreen</PresentationFormat>
  <Paragraphs>319</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Arial</vt:lpstr>
      <vt:lpstr>Calibri</vt:lpstr>
      <vt:lpstr>Corbel</vt:lpstr>
      <vt:lpstr>Gill Sans MT</vt:lpstr>
      <vt:lpstr>Times New Roman</vt:lpstr>
      <vt:lpstr>Wingdings</vt:lpstr>
      <vt:lpstr>Depth</vt:lpstr>
      <vt:lpstr>PowerPoint Presentation</vt:lpstr>
      <vt:lpstr>Purpose and Scope of the Study </vt:lpstr>
      <vt:lpstr>Geographic Area</vt:lpstr>
      <vt:lpstr>Single-family Housing</vt:lpstr>
      <vt:lpstr>National Trends in Single-family Housing</vt:lpstr>
      <vt:lpstr>National Trends in Single-family Housing</vt:lpstr>
      <vt:lpstr>Millennials </vt:lpstr>
      <vt:lpstr>New York State Trends</vt:lpstr>
      <vt:lpstr>I86 Corridor Area Trends</vt:lpstr>
      <vt:lpstr>Dynamics in the I86 Corridor Market Place</vt:lpstr>
      <vt:lpstr>Consumer Groups</vt:lpstr>
      <vt:lpstr>Capacity to Respond</vt:lpstr>
      <vt:lpstr>Capacity to Respond</vt:lpstr>
      <vt:lpstr>Widening Gap </vt:lpstr>
      <vt:lpstr>Market Rate Rental</vt:lpstr>
      <vt:lpstr>National Trends</vt:lpstr>
      <vt:lpstr>National Trends</vt:lpstr>
      <vt:lpstr>National Trends</vt:lpstr>
      <vt:lpstr>New York State Trends</vt:lpstr>
      <vt:lpstr>I86 Corridor Trends</vt:lpstr>
      <vt:lpstr>I86 Corridor Trends</vt:lpstr>
      <vt:lpstr>Capacity to Respond</vt:lpstr>
      <vt:lpstr>I86 Corridor Unmet Demand</vt:lpstr>
      <vt:lpstr>Issues</vt:lpstr>
      <vt:lpstr>Recommended  Action  Steps  </vt:lpstr>
      <vt:lpstr>Action Steps:  Single-family Housing  </vt:lpstr>
      <vt:lpstr>Revitalize Single-family Housing Stock</vt:lpstr>
      <vt:lpstr>Stimulate New Single-family Housing Construction</vt:lpstr>
      <vt:lpstr>Action Step:  Develop Market Rate Housing  at Target Price Points  1 bedroom:   $725 - $805        2-bedroom: $950 - $1,200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Susan Payne</dc:creator>
  <cp:lastModifiedBy>Susan Payne</cp:lastModifiedBy>
  <cp:revision>92</cp:revision>
  <dcterms:created xsi:type="dcterms:W3CDTF">2017-06-02T19:00:41Z</dcterms:created>
  <dcterms:modified xsi:type="dcterms:W3CDTF">2017-07-20T12:26:18Z</dcterms:modified>
</cp:coreProperties>
</file>